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drawings/drawing1.xml" ContentType="application/vnd.openxmlformats-officedocument.drawingml.chartshapes+xml"/>
  <Override PartName="/ppt/charts/chart11.xml" ContentType="application/vnd.openxmlformats-officedocument.drawingml.chart+xml"/>
  <Override PartName="/ppt/notesSlides/notesSlide5.xml" ContentType="application/vnd.openxmlformats-officedocument.presentationml.notesSlide+xml"/>
  <Override PartName="/ppt/charts/chart12.xml" ContentType="application/vnd.openxmlformats-officedocument.drawingml.chart+xml"/>
  <Override PartName="/ppt/drawings/drawing2.xml" ContentType="application/vnd.openxmlformats-officedocument.drawingml.chartshapes+xml"/>
  <Override PartName="/ppt/charts/chart1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77" r:id="rId2"/>
    <p:sldId id="262" r:id="rId3"/>
    <p:sldId id="263" r:id="rId4"/>
    <p:sldId id="271" r:id="rId5"/>
    <p:sldId id="272" r:id="rId6"/>
    <p:sldId id="273" r:id="rId7"/>
    <p:sldId id="274" r:id="rId8"/>
    <p:sldId id="275" r:id="rId9"/>
    <p:sldId id="294" r:id="rId10"/>
    <p:sldId id="269" r:id="rId11"/>
    <p:sldId id="292" r:id="rId12"/>
    <p:sldId id="286" r:id="rId13"/>
    <p:sldId id="281" r:id="rId14"/>
    <p:sldId id="287" r:id="rId15"/>
    <p:sldId id="280" r:id="rId16"/>
    <p:sldId id="282" r:id="rId17"/>
    <p:sldId id="283" r:id="rId18"/>
    <p:sldId id="284" r:id="rId19"/>
    <p:sldId id="285" r:id="rId20"/>
    <p:sldId id="288" r:id="rId21"/>
    <p:sldId id="289" r:id="rId22"/>
    <p:sldId id="290" r:id="rId23"/>
    <p:sldId id="291" r:id="rId24"/>
    <p:sldId id="295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" y="11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1;&#1072;&#1088;&#1080;&#1089;&#1072;\Documents\&#1040;&#1051;&#1052;\&#1082;&#1086;&#1084;&#1072;&#1085;&#1076;&#1080;&#1088;&#1086;&#1074;&#1082;&#1080;\&#1042;&#1086;&#1083;&#1086;&#1075;&#1076;&#1072;_10-2018\&#1079;&#1072;&#1073;_&#1089;&#1084;&#1077;&#1088;&#1090;_2017.xls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4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6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Ms\&#1086;&#1073;&#1097;&#1072;&#1103;%20&#1086;&#1073;&#1084;&#1077;&#1085;\&#1053;&#1072;&#1095;&#1084;&#1077;&#1076;%20(&#1050;&#1088;&#1102;&#1082;&#1086;&#1074;&#1072;%20&#1053;.&#1042;.)\&#1043;&#1086;&#1088;&#1102;&#1085;&#1086;&#1074;&#1072;%20&#1051;.&#1055;\&#1050;&#1072;&#1076;&#1088;&#1099;%20&#1089;&#1083;&#1072;&#1081;&#1076;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51;&#1072;&#1088;&#1080;&#1089;&#1072;\Documents\&#1040;&#1051;&#1052;\&#1082;&#1086;&#1084;&#1072;&#1085;&#1076;&#1080;&#1088;&#1086;&#1074;&#1082;&#1080;\&#1042;&#1086;&#1083;&#1086;&#1075;&#1076;&#1072;_10-2018\&#1079;&#1072;&#1073;_&#1089;&#1084;&#1077;&#1088;&#1090;_2017.xls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1;&#1072;&#1088;&#1080;&#1089;&#1072;\Documents\&#1040;&#1051;&#1052;\&#1082;&#1086;&#1084;&#1072;&#1085;&#1076;&#1080;&#1088;&#1086;&#1074;&#1082;&#1080;\&#1042;&#1086;&#1083;&#1086;&#1075;&#1076;&#1072;_10-2018\&#1079;&#1072;&#1073;_&#1089;&#1084;&#1077;&#1088;&#1090;_2017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1;&#1072;&#1088;&#1080;&#1089;&#1072;\Documents\&#1040;&#1051;&#1052;\&#1082;&#1086;&#1084;&#1072;&#1085;&#1076;&#1080;&#1088;&#1086;&#1074;&#1082;&#1080;\&#1042;&#1086;&#1083;&#1086;&#1075;&#1076;&#1072;_10-2018\&#1079;&#1072;&#1073;_&#1089;&#1084;&#1077;&#1088;&#1090;_2017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1;&#1072;&#1088;&#1080;&#1089;&#1072;\Documents\&#1040;&#1051;&#1052;\&#1082;&#1086;&#1084;&#1072;&#1085;&#1076;&#1080;&#1088;&#1086;&#1074;&#1082;&#1080;\&#1042;&#1086;&#1083;&#1086;&#1075;&#1076;&#1072;_10-2018\&#1079;&#1072;&#1073;_&#1089;&#1084;&#1077;&#1088;&#1090;_2017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1;&#1072;&#1088;&#1080;&#1089;&#1072;\Documents\&#1040;&#1051;&#1052;\&#1082;&#1086;&#1084;&#1072;&#1085;&#1076;&#1080;&#1088;&#1086;&#1074;&#1082;&#1080;\&#1042;&#1086;&#1083;&#1086;&#1075;&#1076;&#1072;_10-2018\&#1079;&#1072;&#1073;_&#1089;&#1084;&#1077;&#1088;&#1090;_2017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/>
              <a:t>динамика заболеваемости населения Вологодской области ЗНО </a:t>
            </a:r>
          </a:p>
          <a:p>
            <a:pPr>
              <a:defRPr sz="1600"/>
            </a:pPr>
            <a:r>
              <a:rPr lang="ru-RU" sz="1600"/>
              <a:t>(число случаев на 100 тыс. населения) 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'заболеваемость-смертность'!$A$5</c:f>
              <c:strCache>
                <c:ptCount val="1"/>
                <c:pt idx="0">
                  <c:v>Грубый показатель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'заболеваемость-смертность'!$B$3:$L$3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'заболеваемость-смертность'!$B$5:$L$5</c:f>
              <c:numCache>
                <c:formatCode>General</c:formatCode>
                <c:ptCount val="11"/>
                <c:pt idx="0">
                  <c:v>336.4</c:v>
                </c:pt>
                <c:pt idx="1">
                  <c:v>320.51</c:v>
                </c:pt>
                <c:pt idx="2">
                  <c:v>340.22999999999945</c:v>
                </c:pt>
                <c:pt idx="3">
                  <c:v>353.96999999999969</c:v>
                </c:pt>
                <c:pt idx="4">
                  <c:v>352.54</c:v>
                </c:pt>
                <c:pt idx="5">
                  <c:v>353.45</c:v>
                </c:pt>
                <c:pt idx="6">
                  <c:v>361.82</c:v>
                </c:pt>
                <c:pt idx="7">
                  <c:v>373.26</c:v>
                </c:pt>
                <c:pt idx="8">
                  <c:v>382.56</c:v>
                </c:pt>
                <c:pt idx="9">
                  <c:v>391.31</c:v>
                </c:pt>
                <c:pt idx="10">
                  <c:v>395.25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'заболеваемость-смертность'!$A$6</c:f>
              <c:strCache>
                <c:ptCount val="1"/>
                <c:pt idx="0">
                  <c:v>Стандартизованный показатель (мировой стандарт)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'заболеваемость-смертность'!$B$3:$L$3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'заболеваемость-смертность'!$B$6:$L$6</c:f>
              <c:numCache>
                <c:formatCode>General</c:formatCode>
                <c:ptCount val="11"/>
                <c:pt idx="0">
                  <c:v>214.78</c:v>
                </c:pt>
                <c:pt idx="1">
                  <c:v>208.33</c:v>
                </c:pt>
                <c:pt idx="2">
                  <c:v>218.52</c:v>
                </c:pt>
                <c:pt idx="3">
                  <c:v>222.22</c:v>
                </c:pt>
                <c:pt idx="4">
                  <c:v>220.2</c:v>
                </c:pt>
                <c:pt idx="5">
                  <c:v>220.3</c:v>
                </c:pt>
                <c:pt idx="6">
                  <c:v>224.25</c:v>
                </c:pt>
                <c:pt idx="7">
                  <c:v>229.83</c:v>
                </c:pt>
                <c:pt idx="8">
                  <c:v>231.65</c:v>
                </c:pt>
                <c:pt idx="9">
                  <c:v>232.52</c:v>
                </c:pt>
                <c:pt idx="10">
                  <c:v>232.33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396304"/>
        <c:axId val="116081296"/>
      </c:lineChart>
      <c:catAx>
        <c:axId val="115396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6081296"/>
        <c:crosses val="autoZero"/>
        <c:auto val="1"/>
        <c:lblAlgn val="ctr"/>
        <c:lblOffset val="100"/>
        <c:noMultiLvlLbl val="0"/>
      </c:catAx>
      <c:valAx>
        <c:axId val="116081296"/>
        <c:scaling>
          <c:orientation val="minMax"/>
          <c:min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5396304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solidFill>
                  <a:srgbClr val="FF0000"/>
                </a:solidFill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Лист1!$A$2:$A$29</c:f>
              <c:strCache>
                <c:ptCount val="28"/>
                <c:pt idx="0">
                  <c:v>Усть-Кубинская</c:v>
                </c:pt>
                <c:pt idx="1">
                  <c:v>г. Череповец</c:v>
                </c:pt>
                <c:pt idx="2">
                  <c:v>Череповецкая</c:v>
                </c:pt>
                <c:pt idx="3">
                  <c:v>г. Вологда</c:v>
                </c:pt>
                <c:pt idx="4">
                  <c:v>Шекснинская</c:v>
                </c:pt>
                <c:pt idx="5">
                  <c:v>Кадуйская</c:v>
                </c:pt>
                <c:pt idx="6">
                  <c:v>Вытегорская</c:v>
                </c:pt>
                <c:pt idx="7">
                  <c:v>Вожегодская</c:v>
                </c:pt>
                <c:pt idx="8">
                  <c:v>Бабушкинская</c:v>
                </c:pt>
                <c:pt idx="9">
                  <c:v>Грязовецкая</c:v>
                </c:pt>
                <c:pt idx="10">
                  <c:v>Велико-Устюгская</c:v>
                </c:pt>
                <c:pt idx="11">
                  <c:v>Вологодская</c:v>
                </c:pt>
                <c:pt idx="12">
                  <c:v>Сокольская</c:v>
                </c:pt>
                <c:pt idx="13">
                  <c:v>Верховажская</c:v>
                </c:pt>
                <c:pt idx="14">
                  <c:v>Чагодощенская</c:v>
                </c:pt>
                <c:pt idx="15">
                  <c:v>Никольская</c:v>
                </c:pt>
                <c:pt idx="16">
                  <c:v>Белозерская</c:v>
                </c:pt>
                <c:pt idx="17">
                  <c:v>Междуреченская</c:v>
                </c:pt>
                <c:pt idx="18">
                  <c:v>Тотемская</c:v>
                </c:pt>
                <c:pt idx="19">
                  <c:v>Нюксенская</c:v>
                </c:pt>
                <c:pt idx="20">
                  <c:v>Сямженская</c:v>
                </c:pt>
                <c:pt idx="21">
                  <c:v>Кирилловская</c:v>
                </c:pt>
                <c:pt idx="22">
                  <c:v>Устюженская</c:v>
                </c:pt>
                <c:pt idx="23">
                  <c:v>Вашкинская</c:v>
                </c:pt>
                <c:pt idx="24">
                  <c:v>Тарногская</c:v>
                </c:pt>
                <c:pt idx="25">
                  <c:v>Бабаевская</c:v>
                </c:pt>
                <c:pt idx="26">
                  <c:v>Кич-Городецкая</c:v>
                </c:pt>
                <c:pt idx="27">
                  <c:v>Харовская</c:v>
                </c:pt>
              </c:strCache>
            </c:strRef>
          </c:cat>
          <c:val>
            <c:numRef>
              <c:f>Лист1!$B$2:$B$29</c:f>
              <c:numCache>
                <c:formatCode>General</c:formatCode>
                <c:ptCount val="28"/>
                <c:pt idx="0">
                  <c:v>70.8</c:v>
                </c:pt>
                <c:pt idx="1">
                  <c:v>57</c:v>
                </c:pt>
                <c:pt idx="2">
                  <c:v>55.2</c:v>
                </c:pt>
                <c:pt idx="3">
                  <c:v>54.4</c:v>
                </c:pt>
                <c:pt idx="4">
                  <c:v>54.2</c:v>
                </c:pt>
                <c:pt idx="5">
                  <c:v>53.6</c:v>
                </c:pt>
                <c:pt idx="6">
                  <c:v>52.5</c:v>
                </c:pt>
                <c:pt idx="7">
                  <c:v>52.4</c:v>
                </c:pt>
                <c:pt idx="8">
                  <c:v>50</c:v>
                </c:pt>
                <c:pt idx="9">
                  <c:v>49.6</c:v>
                </c:pt>
                <c:pt idx="10">
                  <c:v>48.6</c:v>
                </c:pt>
                <c:pt idx="11">
                  <c:v>48.5</c:v>
                </c:pt>
                <c:pt idx="12">
                  <c:v>48.4</c:v>
                </c:pt>
                <c:pt idx="13">
                  <c:v>48.3</c:v>
                </c:pt>
                <c:pt idx="14">
                  <c:v>47.3</c:v>
                </c:pt>
                <c:pt idx="15">
                  <c:v>44.3</c:v>
                </c:pt>
                <c:pt idx="16">
                  <c:v>43.4</c:v>
                </c:pt>
                <c:pt idx="17">
                  <c:v>43.4</c:v>
                </c:pt>
                <c:pt idx="18">
                  <c:v>40.4</c:v>
                </c:pt>
                <c:pt idx="19">
                  <c:v>40.1</c:v>
                </c:pt>
                <c:pt idx="20">
                  <c:v>39</c:v>
                </c:pt>
                <c:pt idx="21">
                  <c:v>38.700000000000003</c:v>
                </c:pt>
                <c:pt idx="22">
                  <c:v>38.200000000000003</c:v>
                </c:pt>
                <c:pt idx="23">
                  <c:v>38.1</c:v>
                </c:pt>
                <c:pt idx="24">
                  <c:v>38</c:v>
                </c:pt>
                <c:pt idx="25">
                  <c:v>35.800000000000004</c:v>
                </c:pt>
                <c:pt idx="26">
                  <c:v>33.1</c:v>
                </c:pt>
                <c:pt idx="27">
                  <c:v>28.2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axId val="125864976"/>
        <c:axId val="125865368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ВО</c:v>
                </c:pt>
              </c:strCache>
            </c:strRef>
          </c:tx>
          <c:spPr>
            <a:ln w="38100" cap="rnd" cmpd="sng" algn="ctr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Лист1!$A$2:$A$29</c:f>
              <c:strCache>
                <c:ptCount val="28"/>
                <c:pt idx="0">
                  <c:v>Усть-Кубинская</c:v>
                </c:pt>
                <c:pt idx="1">
                  <c:v>г. Череповец</c:v>
                </c:pt>
                <c:pt idx="2">
                  <c:v>Череповецкая</c:v>
                </c:pt>
                <c:pt idx="3">
                  <c:v>г. Вологда</c:v>
                </c:pt>
                <c:pt idx="4">
                  <c:v>Шекснинская</c:v>
                </c:pt>
                <c:pt idx="5">
                  <c:v>Кадуйская</c:v>
                </c:pt>
                <c:pt idx="6">
                  <c:v>Вытегорская</c:v>
                </c:pt>
                <c:pt idx="7">
                  <c:v>Вожегодская</c:v>
                </c:pt>
                <c:pt idx="8">
                  <c:v>Бабушкинская</c:v>
                </c:pt>
                <c:pt idx="9">
                  <c:v>Грязовецкая</c:v>
                </c:pt>
                <c:pt idx="10">
                  <c:v>Велико-Устюгская</c:v>
                </c:pt>
                <c:pt idx="11">
                  <c:v>Вологодская</c:v>
                </c:pt>
                <c:pt idx="12">
                  <c:v>Сокольская</c:v>
                </c:pt>
                <c:pt idx="13">
                  <c:v>Верховажская</c:v>
                </c:pt>
                <c:pt idx="14">
                  <c:v>Чагодощенская</c:v>
                </c:pt>
                <c:pt idx="15">
                  <c:v>Никольская</c:v>
                </c:pt>
                <c:pt idx="16">
                  <c:v>Белозерская</c:v>
                </c:pt>
                <c:pt idx="17">
                  <c:v>Междуреченская</c:v>
                </c:pt>
                <c:pt idx="18">
                  <c:v>Тотемская</c:v>
                </c:pt>
                <c:pt idx="19">
                  <c:v>Нюксенская</c:v>
                </c:pt>
                <c:pt idx="20">
                  <c:v>Сямженская</c:v>
                </c:pt>
                <c:pt idx="21">
                  <c:v>Кирилловская</c:v>
                </c:pt>
                <c:pt idx="22">
                  <c:v>Устюженская</c:v>
                </c:pt>
                <c:pt idx="23">
                  <c:v>Вашкинская</c:v>
                </c:pt>
                <c:pt idx="24">
                  <c:v>Тарногская</c:v>
                </c:pt>
                <c:pt idx="25">
                  <c:v>Бабаевская</c:v>
                </c:pt>
                <c:pt idx="26">
                  <c:v>Кич-Городецкая</c:v>
                </c:pt>
                <c:pt idx="27">
                  <c:v>Харовская</c:v>
                </c:pt>
              </c:strCache>
            </c:strRef>
          </c:cat>
          <c:val>
            <c:numRef>
              <c:f>Лист1!$C$2:$C$29</c:f>
              <c:numCache>
                <c:formatCode>General</c:formatCode>
                <c:ptCount val="28"/>
                <c:pt idx="0">
                  <c:v>54.2</c:v>
                </c:pt>
                <c:pt idx="1">
                  <c:v>54.2</c:v>
                </c:pt>
                <c:pt idx="2">
                  <c:v>54.2</c:v>
                </c:pt>
                <c:pt idx="3">
                  <c:v>54.2</c:v>
                </c:pt>
                <c:pt idx="4">
                  <c:v>54.2</c:v>
                </c:pt>
                <c:pt idx="5">
                  <c:v>54.2</c:v>
                </c:pt>
                <c:pt idx="6">
                  <c:v>54.2</c:v>
                </c:pt>
                <c:pt idx="7">
                  <c:v>54.2</c:v>
                </c:pt>
                <c:pt idx="8">
                  <c:v>54.2</c:v>
                </c:pt>
                <c:pt idx="9">
                  <c:v>54.2</c:v>
                </c:pt>
                <c:pt idx="10">
                  <c:v>54.2</c:v>
                </c:pt>
                <c:pt idx="11">
                  <c:v>54.2</c:v>
                </c:pt>
                <c:pt idx="12">
                  <c:v>54.2</c:v>
                </c:pt>
                <c:pt idx="13">
                  <c:v>54.2</c:v>
                </c:pt>
                <c:pt idx="14">
                  <c:v>54.2</c:v>
                </c:pt>
                <c:pt idx="15">
                  <c:v>54.2</c:v>
                </c:pt>
                <c:pt idx="16">
                  <c:v>54.2</c:v>
                </c:pt>
                <c:pt idx="17">
                  <c:v>54.2</c:v>
                </c:pt>
                <c:pt idx="18">
                  <c:v>54.2</c:v>
                </c:pt>
                <c:pt idx="19">
                  <c:v>54.2</c:v>
                </c:pt>
                <c:pt idx="20">
                  <c:v>54.2</c:v>
                </c:pt>
                <c:pt idx="21">
                  <c:v>54.2</c:v>
                </c:pt>
                <c:pt idx="22">
                  <c:v>54.2</c:v>
                </c:pt>
                <c:pt idx="23">
                  <c:v>54.2</c:v>
                </c:pt>
                <c:pt idx="24">
                  <c:v>54.2</c:v>
                </c:pt>
                <c:pt idx="25">
                  <c:v>54.2</c:v>
                </c:pt>
                <c:pt idx="26">
                  <c:v>54.2</c:v>
                </c:pt>
                <c:pt idx="27">
                  <c:v>54.2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864976"/>
        <c:axId val="125865368"/>
      </c:lineChart>
      <c:catAx>
        <c:axId val="125864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125865368"/>
        <c:crosses val="autoZero"/>
        <c:auto val="1"/>
        <c:lblAlgn val="ctr"/>
        <c:lblOffset val="100"/>
        <c:noMultiLvlLbl val="0"/>
      </c:catAx>
      <c:valAx>
        <c:axId val="1258653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125864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rnd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923177039098503"/>
          <c:y val="5.92460626068003E-2"/>
          <c:w val="0.82818152032071779"/>
          <c:h val="0.578371252400527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г. - Всего 20,3</c:v>
                </c:pt>
              </c:strCache>
            </c:strRef>
          </c:tx>
          <c:invertIfNegative val="0"/>
          <c:cat>
            <c:strRef>
              <c:f>Лист1!$A$2:$A$18</c:f>
              <c:strCache>
                <c:ptCount val="17"/>
                <c:pt idx="0">
                  <c:v>Губа</c:v>
                </c:pt>
                <c:pt idx="1">
                  <c:v>Полость рта, глотка</c:v>
                </c:pt>
                <c:pt idx="2">
                  <c:v>Пищевод</c:v>
                </c:pt>
                <c:pt idx="3">
                  <c:v>Желудок</c:v>
                </c:pt>
                <c:pt idx="4">
                  <c:v>Обод. кишка</c:v>
                </c:pt>
                <c:pt idx="5">
                  <c:v>Пр. кишка</c:v>
                </c:pt>
                <c:pt idx="6">
                  <c:v>Гортань</c:v>
                </c:pt>
                <c:pt idx="7">
                  <c:v>Трахея, бронхи, легкие</c:v>
                </c:pt>
                <c:pt idx="8">
                  <c:v>Меланома</c:v>
                </c:pt>
                <c:pt idx="9">
                  <c:v>Др. заб. кожи</c:v>
                </c:pt>
                <c:pt idx="10">
                  <c:v>Молочная железа</c:v>
                </c:pt>
                <c:pt idx="11">
                  <c:v>Шейка матки</c:v>
                </c:pt>
                <c:pt idx="12">
                  <c:v>Тело матки</c:v>
                </c:pt>
                <c:pt idx="13">
                  <c:v>Яичники</c:v>
                </c:pt>
                <c:pt idx="14">
                  <c:v>Предст. железа</c:v>
                </c:pt>
                <c:pt idx="15">
                  <c:v>Мочевой пузырь</c:v>
                </c:pt>
                <c:pt idx="16">
                  <c:v>Щит. железа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6.6</c:v>
                </c:pt>
                <c:pt idx="1">
                  <c:v>57.4</c:v>
                </c:pt>
                <c:pt idx="2">
                  <c:v>17</c:v>
                </c:pt>
                <c:pt idx="3">
                  <c:v>41.3</c:v>
                </c:pt>
                <c:pt idx="4">
                  <c:v>29.5</c:v>
                </c:pt>
                <c:pt idx="5">
                  <c:v>50.7</c:v>
                </c:pt>
                <c:pt idx="6">
                  <c:v>11.3</c:v>
                </c:pt>
                <c:pt idx="7">
                  <c:v>33.5</c:v>
                </c:pt>
                <c:pt idx="8">
                  <c:v>16</c:v>
                </c:pt>
                <c:pt idx="9">
                  <c:v>1.1000000000000001</c:v>
                </c:pt>
                <c:pt idx="10">
                  <c:v>29.8</c:v>
                </c:pt>
                <c:pt idx="11">
                  <c:v>8.3000000000000007</c:v>
                </c:pt>
                <c:pt idx="12">
                  <c:v>3.4</c:v>
                </c:pt>
                <c:pt idx="13">
                  <c:v>11.6</c:v>
                </c:pt>
                <c:pt idx="14">
                  <c:v>17.3</c:v>
                </c:pt>
                <c:pt idx="15">
                  <c:v>4.8</c:v>
                </c:pt>
                <c:pt idx="16">
                  <c:v>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г. - Всего 20,2</c:v>
                </c:pt>
              </c:strCache>
            </c:strRef>
          </c:tx>
          <c:invertIfNegative val="0"/>
          <c:cat>
            <c:strRef>
              <c:f>Лист1!$A$2:$A$18</c:f>
              <c:strCache>
                <c:ptCount val="17"/>
                <c:pt idx="0">
                  <c:v>Губа</c:v>
                </c:pt>
                <c:pt idx="1">
                  <c:v>Полость рта, глотка</c:v>
                </c:pt>
                <c:pt idx="2">
                  <c:v>Пищевод</c:v>
                </c:pt>
                <c:pt idx="3">
                  <c:v>Желудок</c:v>
                </c:pt>
                <c:pt idx="4">
                  <c:v>Обод. кишка</c:v>
                </c:pt>
                <c:pt idx="5">
                  <c:v>Пр. кишка</c:v>
                </c:pt>
                <c:pt idx="6">
                  <c:v>Гортань</c:v>
                </c:pt>
                <c:pt idx="7">
                  <c:v>Трахея, бронхи, легкие</c:v>
                </c:pt>
                <c:pt idx="8">
                  <c:v>Меланома</c:v>
                </c:pt>
                <c:pt idx="9">
                  <c:v>Др. заб. кожи</c:v>
                </c:pt>
                <c:pt idx="10">
                  <c:v>Молочная железа</c:v>
                </c:pt>
                <c:pt idx="11">
                  <c:v>Шейка матки</c:v>
                </c:pt>
                <c:pt idx="12">
                  <c:v>Тело матки</c:v>
                </c:pt>
                <c:pt idx="13">
                  <c:v>Яичники</c:v>
                </c:pt>
                <c:pt idx="14">
                  <c:v>Предст. железа</c:v>
                </c:pt>
                <c:pt idx="15">
                  <c:v>Мочевой пузырь</c:v>
                </c:pt>
                <c:pt idx="16">
                  <c:v>Щит. железа</c:v>
                </c:pt>
              </c:strCache>
            </c:strRef>
          </c:cat>
          <c:val>
            <c:numRef>
              <c:f>Лист1!$C$2:$C$18</c:f>
              <c:numCache>
                <c:formatCode>General</c:formatCode>
                <c:ptCount val="17"/>
                <c:pt idx="0">
                  <c:v>4.8</c:v>
                </c:pt>
                <c:pt idx="1">
                  <c:v>52.3</c:v>
                </c:pt>
                <c:pt idx="2">
                  <c:v>30.1</c:v>
                </c:pt>
                <c:pt idx="3">
                  <c:v>39.800000000000011</c:v>
                </c:pt>
                <c:pt idx="4">
                  <c:v>23.7</c:v>
                </c:pt>
                <c:pt idx="5">
                  <c:v>58.7</c:v>
                </c:pt>
                <c:pt idx="6">
                  <c:v>3.9</c:v>
                </c:pt>
                <c:pt idx="7">
                  <c:v>38.200000000000003</c:v>
                </c:pt>
                <c:pt idx="8">
                  <c:v>26</c:v>
                </c:pt>
                <c:pt idx="9">
                  <c:v>0.70000000000000007</c:v>
                </c:pt>
                <c:pt idx="10">
                  <c:v>26.5</c:v>
                </c:pt>
                <c:pt idx="11">
                  <c:v>10.1</c:v>
                </c:pt>
                <c:pt idx="12">
                  <c:v>4.7</c:v>
                </c:pt>
                <c:pt idx="13">
                  <c:v>18.5</c:v>
                </c:pt>
                <c:pt idx="14">
                  <c:v>14.4</c:v>
                </c:pt>
                <c:pt idx="15">
                  <c:v>9.7000000000000011</c:v>
                </c:pt>
                <c:pt idx="16">
                  <c:v>35.300000000000011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РФ - Всего 20,5</c:v>
                </c:pt>
              </c:strCache>
            </c:strRef>
          </c:tx>
          <c:invertIfNegative val="0"/>
          <c:cat>
            <c:strRef>
              <c:f>Лист1!$A$2:$A$18</c:f>
              <c:strCache>
                <c:ptCount val="17"/>
                <c:pt idx="0">
                  <c:v>Губа</c:v>
                </c:pt>
                <c:pt idx="1">
                  <c:v>Полость рта, глотка</c:v>
                </c:pt>
                <c:pt idx="2">
                  <c:v>Пищевод</c:v>
                </c:pt>
                <c:pt idx="3">
                  <c:v>Желудок</c:v>
                </c:pt>
                <c:pt idx="4">
                  <c:v>Обод. кишка</c:v>
                </c:pt>
                <c:pt idx="5">
                  <c:v>Пр. кишка</c:v>
                </c:pt>
                <c:pt idx="6">
                  <c:v>Гортань</c:v>
                </c:pt>
                <c:pt idx="7">
                  <c:v>Трахея, бронхи, легкие</c:v>
                </c:pt>
                <c:pt idx="8">
                  <c:v>Меланома</c:v>
                </c:pt>
                <c:pt idx="9">
                  <c:v>Др. заб. кожи</c:v>
                </c:pt>
                <c:pt idx="10">
                  <c:v>Молочная железа</c:v>
                </c:pt>
                <c:pt idx="11">
                  <c:v>Шейка матки</c:v>
                </c:pt>
                <c:pt idx="12">
                  <c:v>Тело матки</c:v>
                </c:pt>
                <c:pt idx="13">
                  <c:v>Яичники</c:v>
                </c:pt>
                <c:pt idx="14">
                  <c:v>Предст. железа</c:v>
                </c:pt>
                <c:pt idx="15">
                  <c:v>Мочевой пузырь</c:v>
                </c:pt>
                <c:pt idx="16">
                  <c:v>Щит. железа</c:v>
                </c:pt>
              </c:strCache>
            </c:strRef>
          </c:cat>
          <c:val>
            <c:numRef>
              <c:f>Лист1!$D$2:$D$18</c:f>
              <c:numCache>
                <c:formatCode>General</c:formatCode>
                <c:ptCount val="17"/>
                <c:pt idx="0">
                  <c:v>4.5999999999999996</c:v>
                </c:pt>
                <c:pt idx="1">
                  <c:v>71.599999999999994</c:v>
                </c:pt>
                <c:pt idx="2">
                  <c:v>30.6</c:v>
                </c:pt>
                <c:pt idx="3">
                  <c:v>40.300000000000011</c:v>
                </c:pt>
                <c:pt idx="4">
                  <c:v>27.7</c:v>
                </c:pt>
                <c:pt idx="5">
                  <c:v>46.9</c:v>
                </c:pt>
                <c:pt idx="6">
                  <c:v>19.399999999999999</c:v>
                </c:pt>
                <c:pt idx="7">
                  <c:v>40.9</c:v>
                </c:pt>
                <c:pt idx="8">
                  <c:v>18.899999999999999</c:v>
                </c:pt>
                <c:pt idx="9">
                  <c:v>2.4</c:v>
                </c:pt>
                <c:pt idx="10">
                  <c:v>29.7</c:v>
                </c:pt>
                <c:pt idx="11">
                  <c:v>32.800000000000011</c:v>
                </c:pt>
                <c:pt idx="12">
                  <c:v>5.8</c:v>
                </c:pt>
                <c:pt idx="13">
                  <c:v>20.100000000000001</c:v>
                </c:pt>
                <c:pt idx="14">
                  <c:v>17.399999999999999</c:v>
                </c:pt>
                <c:pt idx="15">
                  <c:v>9.7000000000000011</c:v>
                </c:pt>
                <c:pt idx="16">
                  <c:v>23.2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116856"/>
        <c:axId val="124117248"/>
      </c:barChart>
      <c:catAx>
        <c:axId val="124116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4117248"/>
        <c:crosses val="autoZero"/>
        <c:auto val="1"/>
        <c:lblAlgn val="ctr"/>
        <c:lblOffset val="100"/>
        <c:noMultiLvlLbl val="0"/>
      </c:catAx>
      <c:valAx>
        <c:axId val="124117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4116856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legend>
      <c:legendPos val="r"/>
      <c:layout>
        <c:manualLayout>
          <c:xMode val="edge"/>
          <c:yMode val="edge"/>
          <c:x val="0.7447764749302811"/>
          <c:y val="1.1172191693800406E-3"/>
          <c:w val="0.25522352506971918"/>
          <c:h val="0.18947564027277394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 b="1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6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Лист1!$A$2:$A$29</c:f>
              <c:strCache>
                <c:ptCount val="28"/>
                <c:pt idx="0">
                  <c:v>Бабушкинская</c:v>
                </c:pt>
                <c:pt idx="1">
                  <c:v>Вожегодская</c:v>
                </c:pt>
                <c:pt idx="2">
                  <c:v>Череповецкая</c:v>
                </c:pt>
                <c:pt idx="3">
                  <c:v>Кирилловская</c:v>
                </c:pt>
                <c:pt idx="4">
                  <c:v>Никольская</c:v>
                </c:pt>
                <c:pt idx="5">
                  <c:v>Шекснинская</c:v>
                </c:pt>
                <c:pt idx="6">
                  <c:v>Усть-Кубинская</c:v>
                </c:pt>
                <c:pt idx="7">
                  <c:v>Устюженская</c:v>
                </c:pt>
                <c:pt idx="8">
                  <c:v>Междуреченская</c:v>
                </c:pt>
                <c:pt idx="9">
                  <c:v>г.Череповец</c:v>
                </c:pt>
                <c:pt idx="10">
                  <c:v>Нюксенская</c:v>
                </c:pt>
                <c:pt idx="11">
                  <c:v>Грязовецкая</c:v>
                </c:pt>
                <c:pt idx="12">
                  <c:v>Вытегорская</c:v>
                </c:pt>
                <c:pt idx="13">
                  <c:v>Сокольская</c:v>
                </c:pt>
                <c:pt idx="14">
                  <c:v>г. Вологда</c:v>
                </c:pt>
                <c:pt idx="15">
                  <c:v>Велико-Устюгская</c:v>
                </c:pt>
                <c:pt idx="16">
                  <c:v>Вологодская</c:v>
                </c:pt>
                <c:pt idx="17">
                  <c:v>Сямженская</c:v>
                </c:pt>
                <c:pt idx="18">
                  <c:v>Чагодощенская</c:v>
                </c:pt>
                <c:pt idx="19">
                  <c:v>Верховажская</c:v>
                </c:pt>
                <c:pt idx="20">
                  <c:v>Белозерская</c:v>
                </c:pt>
                <c:pt idx="21">
                  <c:v>Бабаевская</c:v>
                </c:pt>
                <c:pt idx="22">
                  <c:v>Тарногская</c:v>
                </c:pt>
                <c:pt idx="23">
                  <c:v>Тотемская</c:v>
                </c:pt>
                <c:pt idx="24">
                  <c:v>Кич-Городецкая</c:v>
                </c:pt>
                <c:pt idx="25">
                  <c:v>Кадуйская</c:v>
                </c:pt>
                <c:pt idx="26">
                  <c:v>Харовская</c:v>
                </c:pt>
                <c:pt idx="27">
                  <c:v>Вашкинская</c:v>
                </c:pt>
              </c:strCache>
            </c:strRef>
          </c:cat>
          <c:val>
            <c:numRef>
              <c:f>Лист1!$B$2:$B$29</c:f>
              <c:numCache>
                <c:formatCode>General</c:formatCode>
                <c:ptCount val="28"/>
                <c:pt idx="0">
                  <c:v>12</c:v>
                </c:pt>
                <c:pt idx="1">
                  <c:v>12.7</c:v>
                </c:pt>
                <c:pt idx="2">
                  <c:v>12.7</c:v>
                </c:pt>
                <c:pt idx="3">
                  <c:v>14.8</c:v>
                </c:pt>
                <c:pt idx="4">
                  <c:v>14.8</c:v>
                </c:pt>
                <c:pt idx="5">
                  <c:v>15.1</c:v>
                </c:pt>
                <c:pt idx="6">
                  <c:v>16.600000000000001</c:v>
                </c:pt>
                <c:pt idx="7">
                  <c:v>16.600000000000001</c:v>
                </c:pt>
                <c:pt idx="8">
                  <c:v>18.2</c:v>
                </c:pt>
                <c:pt idx="9">
                  <c:v>18.399999999999999</c:v>
                </c:pt>
                <c:pt idx="10">
                  <c:v>19</c:v>
                </c:pt>
                <c:pt idx="11">
                  <c:v>19.399999999999999</c:v>
                </c:pt>
                <c:pt idx="12">
                  <c:v>20</c:v>
                </c:pt>
                <c:pt idx="13">
                  <c:v>20</c:v>
                </c:pt>
                <c:pt idx="14">
                  <c:v>20.2</c:v>
                </c:pt>
                <c:pt idx="15">
                  <c:v>21</c:v>
                </c:pt>
                <c:pt idx="16">
                  <c:v>24</c:v>
                </c:pt>
                <c:pt idx="17">
                  <c:v>24.1</c:v>
                </c:pt>
                <c:pt idx="18">
                  <c:v>24.2</c:v>
                </c:pt>
                <c:pt idx="19">
                  <c:v>24.3</c:v>
                </c:pt>
                <c:pt idx="20">
                  <c:v>25.4</c:v>
                </c:pt>
                <c:pt idx="21">
                  <c:v>26.1</c:v>
                </c:pt>
                <c:pt idx="22">
                  <c:v>26.1</c:v>
                </c:pt>
                <c:pt idx="23">
                  <c:v>28.7</c:v>
                </c:pt>
                <c:pt idx="24">
                  <c:v>30.2</c:v>
                </c:pt>
                <c:pt idx="25">
                  <c:v>31.7</c:v>
                </c:pt>
                <c:pt idx="26">
                  <c:v>32.700000000000003</c:v>
                </c:pt>
                <c:pt idx="27">
                  <c:v>33.300000000000004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5866152"/>
        <c:axId val="12586654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ВО</c:v>
                </c:pt>
              </c:strCache>
            </c:strRef>
          </c:tx>
          <c:spPr>
            <a:ln w="762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Лист1!$A$2:$A$29</c:f>
              <c:strCache>
                <c:ptCount val="28"/>
                <c:pt idx="0">
                  <c:v>Бабушкинская</c:v>
                </c:pt>
                <c:pt idx="1">
                  <c:v>Вожегодская</c:v>
                </c:pt>
                <c:pt idx="2">
                  <c:v>Череповецкая</c:v>
                </c:pt>
                <c:pt idx="3">
                  <c:v>Кирилловская</c:v>
                </c:pt>
                <c:pt idx="4">
                  <c:v>Никольская</c:v>
                </c:pt>
                <c:pt idx="5">
                  <c:v>Шекснинская</c:v>
                </c:pt>
                <c:pt idx="6">
                  <c:v>Усть-Кубинская</c:v>
                </c:pt>
                <c:pt idx="7">
                  <c:v>Устюженская</c:v>
                </c:pt>
                <c:pt idx="8">
                  <c:v>Междуреченская</c:v>
                </c:pt>
                <c:pt idx="9">
                  <c:v>г.Череповец</c:v>
                </c:pt>
                <c:pt idx="10">
                  <c:v>Нюксенская</c:v>
                </c:pt>
                <c:pt idx="11">
                  <c:v>Грязовецкая</c:v>
                </c:pt>
                <c:pt idx="12">
                  <c:v>Вытегорская</c:v>
                </c:pt>
                <c:pt idx="13">
                  <c:v>Сокольская</c:v>
                </c:pt>
                <c:pt idx="14">
                  <c:v>г. Вологда</c:v>
                </c:pt>
                <c:pt idx="15">
                  <c:v>Велико-Устюгская</c:v>
                </c:pt>
                <c:pt idx="16">
                  <c:v>Вологодская</c:v>
                </c:pt>
                <c:pt idx="17">
                  <c:v>Сямженская</c:v>
                </c:pt>
                <c:pt idx="18">
                  <c:v>Чагодощенская</c:v>
                </c:pt>
                <c:pt idx="19">
                  <c:v>Верховажская</c:v>
                </c:pt>
                <c:pt idx="20">
                  <c:v>Белозерская</c:v>
                </c:pt>
                <c:pt idx="21">
                  <c:v>Бабаевская</c:v>
                </c:pt>
                <c:pt idx="22">
                  <c:v>Тарногская</c:v>
                </c:pt>
                <c:pt idx="23">
                  <c:v>Тотемская</c:v>
                </c:pt>
                <c:pt idx="24">
                  <c:v>Кич-Городецкая</c:v>
                </c:pt>
                <c:pt idx="25">
                  <c:v>Кадуйская</c:v>
                </c:pt>
                <c:pt idx="26">
                  <c:v>Харовская</c:v>
                </c:pt>
                <c:pt idx="27">
                  <c:v>Вашкинская</c:v>
                </c:pt>
              </c:strCache>
            </c:strRef>
          </c:cat>
          <c:val>
            <c:numRef>
              <c:f>Лист1!$C$2:$C$29</c:f>
              <c:numCache>
                <c:formatCode>General</c:formatCode>
                <c:ptCount val="28"/>
                <c:pt idx="0">
                  <c:v>20.3</c:v>
                </c:pt>
                <c:pt idx="1">
                  <c:v>20.3</c:v>
                </c:pt>
                <c:pt idx="2">
                  <c:v>20.3</c:v>
                </c:pt>
                <c:pt idx="3">
                  <c:v>20.3</c:v>
                </c:pt>
                <c:pt idx="4">
                  <c:v>20.3</c:v>
                </c:pt>
                <c:pt idx="5">
                  <c:v>20.3</c:v>
                </c:pt>
                <c:pt idx="6">
                  <c:v>20.3</c:v>
                </c:pt>
                <c:pt idx="7">
                  <c:v>20.3</c:v>
                </c:pt>
                <c:pt idx="8">
                  <c:v>20.3</c:v>
                </c:pt>
                <c:pt idx="9">
                  <c:v>20.3</c:v>
                </c:pt>
                <c:pt idx="10">
                  <c:v>20.3</c:v>
                </c:pt>
                <c:pt idx="11">
                  <c:v>20.3</c:v>
                </c:pt>
                <c:pt idx="12">
                  <c:v>20.3</c:v>
                </c:pt>
                <c:pt idx="13">
                  <c:v>20.3</c:v>
                </c:pt>
                <c:pt idx="14">
                  <c:v>20.3</c:v>
                </c:pt>
                <c:pt idx="15">
                  <c:v>20.3</c:v>
                </c:pt>
                <c:pt idx="16">
                  <c:v>20.3</c:v>
                </c:pt>
                <c:pt idx="17">
                  <c:v>20.3</c:v>
                </c:pt>
                <c:pt idx="18">
                  <c:v>20.3</c:v>
                </c:pt>
                <c:pt idx="19">
                  <c:v>20.3</c:v>
                </c:pt>
                <c:pt idx="20">
                  <c:v>20.3</c:v>
                </c:pt>
                <c:pt idx="21">
                  <c:v>20.3</c:v>
                </c:pt>
                <c:pt idx="22">
                  <c:v>20.3</c:v>
                </c:pt>
                <c:pt idx="23">
                  <c:v>20.3</c:v>
                </c:pt>
                <c:pt idx="24">
                  <c:v>20.3</c:v>
                </c:pt>
                <c:pt idx="25">
                  <c:v>20.3</c:v>
                </c:pt>
                <c:pt idx="26">
                  <c:v>20.3</c:v>
                </c:pt>
                <c:pt idx="27">
                  <c:v>20.3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866152"/>
        <c:axId val="125866544"/>
      </c:lineChart>
      <c:catAx>
        <c:axId val="125866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125866544"/>
        <c:crosses val="autoZero"/>
        <c:auto val="1"/>
        <c:lblAlgn val="ctr"/>
        <c:lblOffset val="100"/>
        <c:noMultiLvlLbl val="0"/>
      </c:catAx>
      <c:valAx>
        <c:axId val="1258665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1258661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76925416511778"/>
          <c:y val="2.2391857506361329E-2"/>
          <c:w val="0.86122933774909038"/>
          <c:h val="0.929350083148003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заболеваемость</c:v>
                </c:pt>
                <c:pt idx="1">
                  <c:v>смертность</c:v>
                </c:pt>
                <c:pt idx="2">
                  <c:v>запущенность</c:v>
                </c:pt>
                <c:pt idx="3">
                  <c:v>выявлено в I-II ст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394</c:v>
                </c:pt>
                <c:pt idx="1">
                  <c:v>211.1</c:v>
                </c:pt>
                <c:pt idx="2">
                  <c:v>20.3</c:v>
                </c:pt>
                <c:pt idx="3">
                  <c:v>54.1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заболеваемость</c:v>
                </c:pt>
                <c:pt idx="1">
                  <c:v>смертность</c:v>
                </c:pt>
                <c:pt idx="2">
                  <c:v>запущенность</c:v>
                </c:pt>
                <c:pt idx="3">
                  <c:v>выявлено в I-II ст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401</c:v>
                </c:pt>
                <c:pt idx="1">
                  <c:v>214.1</c:v>
                </c:pt>
                <c:pt idx="2">
                  <c:v>19.899999999999999</c:v>
                </c:pt>
                <c:pt idx="3">
                  <c:v>55.1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28282976"/>
        <c:axId val="228282584"/>
      </c:barChart>
      <c:valAx>
        <c:axId val="228282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8282976"/>
        <c:crosses val="autoZero"/>
        <c:crossBetween val="between"/>
      </c:valAx>
      <c:catAx>
        <c:axId val="2282829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82825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2188664820379513"/>
          <c:y val="2.1956362324938378E-2"/>
          <c:w val="0.16420053137779272"/>
          <c:h val="0.180079261084730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785890986927605"/>
          <c:y val="2.1670989102756361E-2"/>
          <c:w val="0.69626710116008195"/>
          <c:h val="0.4942610789353809"/>
        </c:manualLayout>
      </c:layout>
      <c:bar3DChart>
        <c:barDir val="col"/>
        <c:grouping val="clustered"/>
        <c:varyColors val="0"/>
        <c:ser>
          <c:idx val="3"/>
          <c:order val="0"/>
          <c:tx>
            <c:strRef>
              <c:f>Лист1!$B$8</c:f>
              <c:strCache>
                <c:ptCount val="1"/>
                <c:pt idx="0">
                  <c:v>Занятые должн.</c:v>
                </c:pt>
              </c:strCache>
            </c:strRef>
          </c:tx>
          <c:invertIfNegative val="0"/>
          <c:cat>
            <c:strRef>
              <c:f>Лист1!$C$7:$G$7</c:f>
              <c:strCache>
                <c:ptCount val="5"/>
                <c:pt idx="0">
                  <c:v>Врачи</c:v>
                </c:pt>
                <c:pt idx="1">
                  <c:v>Средний</c:v>
                </c:pt>
                <c:pt idx="2">
                  <c:v>Врачи онкологи</c:v>
                </c:pt>
                <c:pt idx="3">
                  <c:v>Врачи рентгенологи </c:v>
                </c:pt>
                <c:pt idx="4">
                  <c:v>Врачи патологоанатомы</c:v>
                </c:pt>
              </c:strCache>
            </c:strRef>
          </c:cat>
          <c:val>
            <c:numRef>
              <c:f>Лист1!$C$8:$G$8</c:f>
              <c:numCache>
                <c:formatCode>0%</c:formatCode>
                <c:ptCount val="5"/>
                <c:pt idx="0">
                  <c:v>0.66</c:v>
                </c:pt>
                <c:pt idx="1">
                  <c:v>0.78</c:v>
                </c:pt>
                <c:pt idx="2">
                  <c:v>0.69</c:v>
                </c:pt>
                <c:pt idx="3">
                  <c:v>0.45</c:v>
                </c:pt>
                <c:pt idx="4">
                  <c:v>0.43</c:v>
                </c:pt>
              </c:numCache>
            </c:numRef>
          </c:val>
        </c:ser>
        <c:ser>
          <c:idx val="4"/>
          <c:order val="1"/>
          <c:tx>
            <c:strRef>
              <c:f>Лист1!$B$9</c:f>
              <c:strCache>
                <c:ptCount val="1"/>
                <c:pt idx="0">
                  <c:v>Физ. лица</c:v>
                </c:pt>
              </c:strCache>
            </c:strRef>
          </c:tx>
          <c:invertIfNegative val="0"/>
          <c:cat>
            <c:strRef>
              <c:f>Лист1!$C$7:$G$7</c:f>
              <c:strCache>
                <c:ptCount val="5"/>
                <c:pt idx="0">
                  <c:v>Врачи</c:v>
                </c:pt>
                <c:pt idx="1">
                  <c:v>Средний</c:v>
                </c:pt>
                <c:pt idx="2">
                  <c:v>Врачи онкологи</c:v>
                </c:pt>
                <c:pt idx="3">
                  <c:v>Врачи рентгенологи </c:v>
                </c:pt>
                <c:pt idx="4">
                  <c:v>Врачи патологоанатомы</c:v>
                </c:pt>
              </c:strCache>
            </c:strRef>
          </c:cat>
          <c:val>
            <c:numRef>
              <c:f>Лист1!$C$9:$G$9</c:f>
              <c:numCache>
                <c:formatCode>0%</c:formatCode>
                <c:ptCount val="5"/>
                <c:pt idx="0">
                  <c:v>0.56000000000000005</c:v>
                </c:pt>
                <c:pt idx="1">
                  <c:v>0.64</c:v>
                </c:pt>
                <c:pt idx="2">
                  <c:v>0.53</c:v>
                </c:pt>
                <c:pt idx="3">
                  <c:v>0.45</c:v>
                </c:pt>
                <c:pt idx="4">
                  <c:v>0.55000000000000004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42427624"/>
        <c:axId val="242428016"/>
        <c:axId val="0"/>
      </c:bar3DChart>
      <c:catAx>
        <c:axId val="2424276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42428016"/>
        <c:crosses val="autoZero"/>
        <c:auto val="1"/>
        <c:lblAlgn val="ctr"/>
        <c:lblOffset val="100"/>
        <c:noMultiLvlLbl val="0"/>
      </c:catAx>
      <c:valAx>
        <c:axId val="24242801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24242762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9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i="0" u="none" strike="noStrike" baseline="0" dirty="0" smtClean="0">
                <a:effectLst/>
              </a:rPr>
              <a:t>Средняя заработная плата медицинского персонала </a:t>
            </a:r>
          </a:p>
          <a:p>
            <a:pPr>
              <a:defRPr sz="2000" b="1"/>
            </a:pPr>
            <a:r>
              <a:rPr lang="ru-RU" sz="2000" b="1" i="0" u="none" strike="noStrike" baseline="0" dirty="0" smtClean="0">
                <a:effectLst/>
              </a:rPr>
              <a:t>БУЗ ВО «ВООД» за 2017 – 2018 годы</a:t>
            </a:r>
            <a:endParaRPr lang="ru-RU" sz="20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Врачи</c:v>
                </c:pt>
                <c:pt idx="1">
                  <c:v>Средний</c:v>
                </c:pt>
                <c:pt idx="2">
                  <c:v>Младший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58.379999999999995</c:v>
                </c:pt>
                <c:pt idx="1">
                  <c:v>32.14</c:v>
                </c:pt>
                <c:pt idx="2">
                  <c:v>20.07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(11 месяцев)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Врачи</c:v>
                </c:pt>
                <c:pt idx="1">
                  <c:v>Средний</c:v>
                </c:pt>
                <c:pt idx="2">
                  <c:v>Младший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68.5</c:v>
                </c:pt>
                <c:pt idx="1">
                  <c:v>36.349999999999994</c:v>
                </c:pt>
                <c:pt idx="2">
                  <c:v>32.849999999999994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7341768"/>
        <c:axId val="227342160"/>
      </c:barChart>
      <c:catAx>
        <c:axId val="227341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7342160"/>
        <c:crosses val="autoZero"/>
        <c:auto val="1"/>
        <c:lblAlgn val="ctr"/>
        <c:lblOffset val="100"/>
        <c:noMultiLvlLbl val="0"/>
      </c:catAx>
      <c:valAx>
        <c:axId val="227342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7341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3117181506157949"/>
          <c:y val="0.19195630362718424"/>
          <c:w val="0.31714344841510178"/>
          <c:h val="3.33240225705731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ru-RU" sz="1600"/>
              <a:t>динамика смертности населения Вологодской области от ЗНО </a:t>
            </a:r>
          </a:p>
          <a:p>
            <a:pPr>
              <a:defRPr sz="1600"/>
            </a:pPr>
            <a:r>
              <a:rPr lang="ru-RU" sz="1600"/>
              <a:t>(число случаев на 100 тыс. населения)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'заболеваемость-смертность'!$A$11</c:f>
              <c:strCache>
                <c:ptCount val="1"/>
                <c:pt idx="0">
                  <c:v>Грубый показатель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'заболеваемость-смертность'!$B$9:$L$9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'заболеваемость-смертность'!$B$11:$L$11</c:f>
              <c:numCache>
                <c:formatCode>General</c:formatCode>
                <c:ptCount val="11"/>
                <c:pt idx="0">
                  <c:v>203.05</c:v>
                </c:pt>
                <c:pt idx="1">
                  <c:v>213.75</c:v>
                </c:pt>
                <c:pt idx="2">
                  <c:v>212.43</c:v>
                </c:pt>
                <c:pt idx="3">
                  <c:v>209.04</c:v>
                </c:pt>
                <c:pt idx="4">
                  <c:v>212.52</c:v>
                </c:pt>
                <c:pt idx="5">
                  <c:v>222.16</c:v>
                </c:pt>
                <c:pt idx="6">
                  <c:v>212.76</c:v>
                </c:pt>
                <c:pt idx="7">
                  <c:v>217.83</c:v>
                </c:pt>
                <c:pt idx="8">
                  <c:v>209.86</c:v>
                </c:pt>
                <c:pt idx="9">
                  <c:v>209.82000000000028</c:v>
                </c:pt>
                <c:pt idx="10">
                  <c:v>211.14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'заболеваемость-смертность'!$A$12</c:f>
              <c:strCache>
                <c:ptCount val="1"/>
                <c:pt idx="0">
                  <c:v>Стандартизованный показатель (мировой стандарт)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'заболеваемость-смертность'!$B$9:$L$9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'заболеваемость-смертность'!$B$12:$L$12</c:f>
              <c:numCache>
                <c:formatCode>General</c:formatCode>
                <c:ptCount val="11"/>
                <c:pt idx="0">
                  <c:v>122.31</c:v>
                </c:pt>
                <c:pt idx="1">
                  <c:v>129.22999999999999</c:v>
                </c:pt>
                <c:pt idx="2">
                  <c:v>126.55</c:v>
                </c:pt>
                <c:pt idx="3">
                  <c:v>122.56</c:v>
                </c:pt>
                <c:pt idx="4">
                  <c:v>121.78</c:v>
                </c:pt>
                <c:pt idx="5">
                  <c:v>127.92</c:v>
                </c:pt>
                <c:pt idx="6">
                  <c:v>123.41000000000012</c:v>
                </c:pt>
                <c:pt idx="7">
                  <c:v>122.64</c:v>
                </c:pt>
                <c:pt idx="8">
                  <c:v>117.9</c:v>
                </c:pt>
                <c:pt idx="9">
                  <c:v>115.74000000000002</c:v>
                </c:pt>
                <c:pt idx="10">
                  <c:v>114.8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082080"/>
        <c:axId val="116082472"/>
      </c:lineChart>
      <c:catAx>
        <c:axId val="116082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6082472"/>
        <c:crosses val="autoZero"/>
        <c:auto val="1"/>
        <c:lblAlgn val="ctr"/>
        <c:lblOffset val="100"/>
        <c:noMultiLvlLbl val="0"/>
      </c:catAx>
      <c:valAx>
        <c:axId val="116082472"/>
        <c:scaling>
          <c:orientation val="minMax"/>
          <c:min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608208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оба пола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'заболеваемость-смертность'!$A$61:$A$66</c:f>
              <c:strCache>
                <c:ptCount val="6"/>
                <c:pt idx="0">
                  <c:v>толстая кишка</c:v>
                </c:pt>
                <c:pt idx="1">
                  <c:v>молочная ж-за</c:v>
                </c:pt>
                <c:pt idx="2">
                  <c:v>трахея, бронхи, легкое</c:v>
                </c:pt>
                <c:pt idx="3">
                  <c:v>желудок,</c:v>
                </c:pt>
                <c:pt idx="4">
                  <c:v>лимфатическая система </c:v>
                </c:pt>
                <c:pt idx="5">
                  <c:v>почка,</c:v>
                </c:pt>
              </c:strCache>
            </c:strRef>
          </c:cat>
          <c:val>
            <c:numRef>
              <c:f>'заболеваемость-смертность'!$B$61:$B$66</c:f>
              <c:numCache>
                <c:formatCode>General</c:formatCode>
                <c:ptCount val="6"/>
                <c:pt idx="0">
                  <c:v>11.2</c:v>
                </c:pt>
                <c:pt idx="1">
                  <c:v>10.9</c:v>
                </c:pt>
                <c:pt idx="2">
                  <c:v>10.6</c:v>
                </c:pt>
                <c:pt idx="3">
                  <c:v>7.2</c:v>
                </c:pt>
                <c:pt idx="4">
                  <c:v>4.9000000000000004</c:v>
                </c:pt>
                <c:pt idx="5">
                  <c:v>3.6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6083256"/>
        <c:axId val="116083648"/>
      </c:barChart>
      <c:catAx>
        <c:axId val="1160832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16083648"/>
        <c:crosses val="autoZero"/>
        <c:auto val="1"/>
        <c:lblAlgn val="ctr"/>
        <c:lblOffset val="100"/>
        <c:noMultiLvlLbl val="0"/>
      </c:catAx>
      <c:valAx>
        <c:axId val="11608364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160832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мужчины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'заболеваемость-смертность'!$A$71:$A$76</c:f>
              <c:strCache>
                <c:ptCount val="6"/>
                <c:pt idx="0">
                  <c:v>трахея, бронхи, легкое</c:v>
                </c:pt>
                <c:pt idx="1">
                  <c:v>предстательная ж-за</c:v>
                </c:pt>
                <c:pt idx="2">
                  <c:v>толстая кишка</c:v>
                </c:pt>
                <c:pt idx="3">
                  <c:v>желудок,</c:v>
                </c:pt>
                <c:pt idx="4">
                  <c:v>лимфатическая система </c:v>
                </c:pt>
                <c:pt idx="5">
                  <c:v>мочевой пузырь</c:v>
                </c:pt>
              </c:strCache>
            </c:strRef>
          </c:cat>
          <c:val>
            <c:numRef>
              <c:f>'заболеваемость-смертность'!$B$71:$B$76</c:f>
              <c:numCache>
                <c:formatCode>General</c:formatCode>
                <c:ptCount val="6"/>
                <c:pt idx="0">
                  <c:v>19.399999999999999</c:v>
                </c:pt>
                <c:pt idx="1">
                  <c:v>11.3</c:v>
                </c:pt>
                <c:pt idx="2">
                  <c:v>11.3</c:v>
                </c:pt>
                <c:pt idx="3" formatCode="0.0">
                  <c:v>9</c:v>
                </c:pt>
                <c:pt idx="4">
                  <c:v>5.3</c:v>
                </c:pt>
                <c:pt idx="5">
                  <c:v>4.7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6084432"/>
        <c:axId val="124113720"/>
      </c:barChart>
      <c:catAx>
        <c:axId val="11608443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4113720"/>
        <c:crosses val="autoZero"/>
        <c:auto val="1"/>
        <c:lblAlgn val="ctr"/>
        <c:lblOffset val="100"/>
        <c:noMultiLvlLbl val="0"/>
      </c:catAx>
      <c:valAx>
        <c:axId val="1241137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160844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женщины</a:t>
            </a:r>
          </a:p>
        </c:rich>
      </c:tx>
      <c:layout>
        <c:manualLayout>
          <c:xMode val="edge"/>
          <c:yMode val="edge"/>
          <c:x val="0.27850699912510996"/>
          <c:y val="1.3888888888888926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'заболеваемость-смертность'!$A$81:$A$86</c:f>
              <c:strCache>
                <c:ptCount val="6"/>
                <c:pt idx="0">
                  <c:v>молочная ж-за</c:v>
                </c:pt>
                <c:pt idx="1">
                  <c:v>толстая кишка</c:v>
                </c:pt>
                <c:pt idx="2">
                  <c:v>тело матки</c:v>
                </c:pt>
                <c:pt idx="3">
                  <c:v>шейка матки</c:v>
                </c:pt>
                <c:pt idx="4">
                  <c:v>лимфатическая система </c:v>
                </c:pt>
                <c:pt idx="5">
                  <c:v>яичники</c:v>
                </c:pt>
              </c:strCache>
            </c:strRef>
          </c:cat>
          <c:val>
            <c:numRef>
              <c:f>'заболеваемость-смертность'!$B$81:$B$86</c:f>
              <c:numCache>
                <c:formatCode>General</c:formatCode>
                <c:ptCount val="6"/>
                <c:pt idx="0">
                  <c:v>19.899999999999999</c:v>
                </c:pt>
                <c:pt idx="1">
                  <c:v>11.1</c:v>
                </c:pt>
                <c:pt idx="2">
                  <c:v>8.1</c:v>
                </c:pt>
                <c:pt idx="3">
                  <c:v>6.7</c:v>
                </c:pt>
                <c:pt idx="4">
                  <c:v>4.5999999999999996</c:v>
                </c:pt>
                <c:pt idx="5">
                  <c:v>4.4000000000000004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114504"/>
        <c:axId val="124114896"/>
      </c:barChart>
      <c:catAx>
        <c:axId val="12411450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4114896"/>
        <c:crosses val="autoZero"/>
        <c:auto val="1"/>
        <c:lblAlgn val="ctr"/>
        <c:lblOffset val="100"/>
        <c:noMultiLvlLbl val="0"/>
      </c:catAx>
      <c:valAx>
        <c:axId val="1241148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241145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ru-RU" sz="1800"/>
              <a:t>общая выявляемость ЗНО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'Д и ПРР'!$B$9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FFFFFF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'Д и ПРР'!$C$7:$H$8</c:f>
              <c:multiLvlStrCache>
                <c:ptCount val="6"/>
                <c:lvl>
                  <c:pt idx="0">
                    <c:v>зарегистрировано ЗНО, тыс случаев</c:v>
                  </c:pt>
                  <c:pt idx="1">
                    <c:v>I + II стадия, %</c:v>
                  </c:pt>
                  <c:pt idx="2">
                    <c:v>выявлено активно, %</c:v>
                  </c:pt>
                  <c:pt idx="3">
                    <c:v>зарегистрировано ЗНО, тыс случаев</c:v>
                  </c:pt>
                  <c:pt idx="4">
                    <c:v>I + II стадия, %</c:v>
                  </c:pt>
                  <c:pt idx="5">
                    <c:v>выявлено активно, %</c:v>
                  </c:pt>
                </c:lvl>
                <c:lvl>
                  <c:pt idx="0">
                    <c:v>СЗФО</c:v>
                  </c:pt>
                  <c:pt idx="3">
                    <c:v>Вологодская область</c:v>
                  </c:pt>
                </c:lvl>
              </c:multiLvlStrCache>
            </c:multiLvlStrRef>
          </c:cat>
          <c:val>
            <c:numRef>
              <c:f>'Д и ПРР'!$C$9:$H$9</c:f>
              <c:numCache>
                <c:formatCode>0.0</c:formatCode>
                <c:ptCount val="6"/>
                <c:pt idx="0" formatCode="General">
                  <c:v>55.5</c:v>
                </c:pt>
                <c:pt idx="1">
                  <c:v>52</c:v>
                </c:pt>
                <c:pt idx="2" formatCode="General">
                  <c:v>15.8</c:v>
                </c:pt>
                <c:pt idx="3" formatCode="General">
                  <c:v>4.4000000000000004</c:v>
                </c:pt>
                <c:pt idx="4" formatCode="General">
                  <c:v>53.3</c:v>
                </c:pt>
                <c:pt idx="5" formatCode="General">
                  <c:v>17.5</c:v>
                </c:pt>
              </c:numCache>
            </c:numRef>
          </c:val>
        </c:ser>
        <c:ser>
          <c:idx val="1"/>
          <c:order val="1"/>
          <c:tx>
            <c:strRef>
              <c:f>'Д и ПРР'!$B$10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FFFFFF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'Д и ПРР'!$C$7:$H$8</c:f>
              <c:multiLvlStrCache>
                <c:ptCount val="6"/>
                <c:lvl>
                  <c:pt idx="0">
                    <c:v>зарегистрировано ЗНО, тыс случаев</c:v>
                  </c:pt>
                  <c:pt idx="1">
                    <c:v>I + II стадия, %</c:v>
                  </c:pt>
                  <c:pt idx="2">
                    <c:v>выявлено активно, %</c:v>
                  </c:pt>
                  <c:pt idx="3">
                    <c:v>зарегистрировано ЗНО, тыс случаев</c:v>
                  </c:pt>
                  <c:pt idx="4">
                    <c:v>I + II стадия, %</c:v>
                  </c:pt>
                  <c:pt idx="5">
                    <c:v>выявлено активно, %</c:v>
                  </c:pt>
                </c:lvl>
                <c:lvl>
                  <c:pt idx="0">
                    <c:v>СЗФО</c:v>
                  </c:pt>
                  <c:pt idx="3">
                    <c:v>Вологодская область</c:v>
                  </c:pt>
                </c:lvl>
              </c:multiLvlStrCache>
            </c:multiLvlStrRef>
          </c:cat>
          <c:val>
            <c:numRef>
              <c:f>'Д и ПРР'!$C$10:$H$10</c:f>
              <c:numCache>
                <c:formatCode>General</c:formatCode>
                <c:ptCount val="6"/>
                <c:pt idx="0">
                  <c:v>56.3</c:v>
                </c:pt>
                <c:pt idx="1">
                  <c:v>53.5</c:v>
                </c:pt>
                <c:pt idx="2">
                  <c:v>20.100000000000001</c:v>
                </c:pt>
                <c:pt idx="3">
                  <c:v>4.4000000000000004</c:v>
                </c:pt>
                <c:pt idx="4">
                  <c:v>53.8</c:v>
                </c:pt>
                <c:pt idx="5">
                  <c:v>19.2</c:v>
                </c:pt>
              </c:numCache>
            </c:numRef>
          </c:val>
        </c:ser>
        <c:ser>
          <c:idx val="2"/>
          <c:order val="2"/>
          <c:tx>
            <c:strRef>
              <c:f>'Д и ПРР'!$B$11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1.05518288517112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9893100389975567E-3"/>
                  <c:y val="2.442895872361564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4.47012911719898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4946550194987781E-3"/>
                  <c:y val="6.4973623620364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4946550194987781E-3"/>
                  <c:y val="4.47012911719891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'Д и ПРР'!$C$7:$H$8</c:f>
              <c:multiLvlStrCache>
                <c:ptCount val="6"/>
                <c:lvl>
                  <c:pt idx="0">
                    <c:v>зарегистрировано ЗНО, тыс случаев</c:v>
                  </c:pt>
                  <c:pt idx="1">
                    <c:v>I + II стадия, %</c:v>
                  </c:pt>
                  <c:pt idx="2">
                    <c:v>выявлено активно, %</c:v>
                  </c:pt>
                  <c:pt idx="3">
                    <c:v>зарегистрировано ЗНО, тыс случаев</c:v>
                  </c:pt>
                  <c:pt idx="4">
                    <c:v>I + II стадия, %</c:v>
                  </c:pt>
                  <c:pt idx="5">
                    <c:v>выявлено активно, %</c:v>
                  </c:pt>
                </c:lvl>
                <c:lvl>
                  <c:pt idx="0">
                    <c:v>СЗФО</c:v>
                  </c:pt>
                  <c:pt idx="3">
                    <c:v>Вологодская область</c:v>
                  </c:pt>
                </c:lvl>
              </c:multiLvlStrCache>
            </c:multiLvlStrRef>
          </c:cat>
          <c:val>
            <c:numRef>
              <c:f>'Д и ПРР'!$C$11:$H$11</c:f>
              <c:numCache>
                <c:formatCode>General</c:formatCode>
                <c:ptCount val="6"/>
                <c:pt idx="0">
                  <c:v>57.4</c:v>
                </c:pt>
                <c:pt idx="1">
                  <c:v>53.9</c:v>
                </c:pt>
                <c:pt idx="2">
                  <c:v>24.3</c:v>
                </c:pt>
                <c:pt idx="3">
                  <c:v>4.4000000000000004</c:v>
                </c:pt>
                <c:pt idx="4">
                  <c:v>54.2</c:v>
                </c:pt>
                <c:pt idx="5">
                  <c:v>19.8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4115680"/>
        <c:axId val="124116072"/>
      </c:barChart>
      <c:catAx>
        <c:axId val="124115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0"/>
            </a:pPr>
            <a:endParaRPr lang="ru-RU"/>
          </a:p>
        </c:txPr>
        <c:crossAx val="124116072"/>
        <c:crosses val="autoZero"/>
        <c:auto val="1"/>
        <c:lblAlgn val="ctr"/>
        <c:lblOffset val="100"/>
        <c:noMultiLvlLbl val="0"/>
      </c:catAx>
      <c:valAx>
        <c:axId val="124116072"/>
        <c:scaling>
          <c:orientation val="minMax"/>
          <c:max val="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411568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5456790437544289"/>
          <c:y val="0"/>
          <c:w val="0.71089249781277364"/>
          <c:h val="1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noFill/>
            </a:ln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6"/>
              <c:spPr>
                <a:ln w="24245">
                  <a:noFill/>
                </a:ln>
                <a:effectLst>
                  <a:glow rad="127000">
                    <a:srgbClr val="FF0000"/>
                  </a:glow>
                </a:effectLst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4245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Лист1!$A$2:$A$30</c:f>
              <c:strCache>
                <c:ptCount val="29"/>
                <c:pt idx="0">
                  <c:v>Тонкий кишечник</c:v>
                </c:pt>
                <c:pt idx="1">
                  <c:v>Глаз и его придаточный аппарат</c:v>
                </c:pt>
                <c:pt idx="2">
                  <c:v>Яичко</c:v>
                </c:pt>
                <c:pt idx="3">
                  <c:v>Губа</c:v>
                </c:pt>
                <c:pt idx="4">
                  <c:v>Желчный пузырь и внепеченочные желчные протоки</c:v>
                </c:pt>
                <c:pt idx="5">
                  <c:v>Кости и суставные хрящи</c:v>
                </c:pt>
                <c:pt idx="6">
                  <c:v>Вульва</c:v>
                </c:pt>
                <c:pt idx="7">
                  <c:v>Соединительная и другие мягкие ткани</c:v>
                </c:pt>
                <c:pt idx="8">
                  <c:v>Глотка</c:v>
                </c:pt>
                <c:pt idx="9">
                  <c:v>Гортань</c:v>
                </c:pt>
                <c:pt idx="10">
                  <c:v>Полость рта</c:v>
                </c:pt>
                <c:pt idx="11">
                  <c:v>Щитовидная железа</c:v>
                </c:pt>
                <c:pt idx="12">
                  <c:v>Пищевод</c:v>
                </c:pt>
                <c:pt idx="13">
                  <c:v>Печень</c:v>
                </c:pt>
                <c:pt idx="14">
                  <c:v>Головной мозг и др.отделы нервной системы</c:v>
                </c:pt>
                <c:pt idx="15">
                  <c:v>Поджелудочная железа</c:v>
                </c:pt>
                <c:pt idx="16">
                  <c:v>Яичник</c:v>
                </c:pt>
                <c:pt idx="17">
                  <c:v>Мочевой пузырь</c:v>
                </c:pt>
                <c:pt idx="18">
                  <c:v>Почка</c:v>
                </c:pt>
                <c:pt idx="19">
                  <c:v>Шейка матки</c:v>
                </c:pt>
                <c:pt idx="20">
                  <c:v>Прямая кишка</c:v>
                </c:pt>
                <c:pt idx="21">
                  <c:v>Тело матки</c:v>
                </c:pt>
                <c:pt idx="22">
                  <c:v>Лимфатическая и кроветворная ткань</c:v>
                </c:pt>
                <c:pt idx="23">
                  <c:v>Предстательная железа</c:v>
                </c:pt>
                <c:pt idx="24">
                  <c:v>Желудок</c:v>
                </c:pt>
                <c:pt idx="25">
                  <c:v>Ободочная кишка</c:v>
                </c:pt>
                <c:pt idx="26">
                  <c:v>Трахея, бронхи, легкое</c:v>
                </c:pt>
                <c:pt idx="27">
                  <c:v>Молочная железа</c:v>
                </c:pt>
                <c:pt idx="28">
                  <c:v>Новообразования кожи с меланомой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tx2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0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5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16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17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18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9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0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21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22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2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4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25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26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7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28"/>
            <c:invertIfNegative val="0"/>
            <c:bubble3D val="0"/>
            <c:spPr>
              <a:solidFill>
                <a:schemeClr val="accent3"/>
              </a:solidFill>
            </c:spPr>
          </c:dPt>
          <c:dLbls>
            <c:dLbl>
              <c:idx val="26"/>
              <c:layout>
                <c:manualLayout>
                  <c:x val="4.199268864306082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7"/>
              <c:layout>
                <c:manualLayout>
                  <c:x val="4.1992688643060824E-3"/>
                  <c:y val="-4.08150190681909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Лист1!$A$2:$A$30</c:f>
              <c:strCache>
                <c:ptCount val="29"/>
                <c:pt idx="0">
                  <c:v>Тонкий кишечник</c:v>
                </c:pt>
                <c:pt idx="1">
                  <c:v>Глаз и его придаточный аппарат</c:v>
                </c:pt>
                <c:pt idx="2">
                  <c:v>Яичко</c:v>
                </c:pt>
                <c:pt idx="3">
                  <c:v>Губа</c:v>
                </c:pt>
                <c:pt idx="4">
                  <c:v>Желчный пузырь и внепеченочные желчные протоки</c:v>
                </c:pt>
                <c:pt idx="5">
                  <c:v>Кости и суставные хрящи</c:v>
                </c:pt>
                <c:pt idx="6">
                  <c:v>Вульва</c:v>
                </c:pt>
                <c:pt idx="7">
                  <c:v>Соединительная и другие мягкие ткани</c:v>
                </c:pt>
                <c:pt idx="8">
                  <c:v>Глотка</c:v>
                </c:pt>
                <c:pt idx="9">
                  <c:v>Гортань</c:v>
                </c:pt>
                <c:pt idx="10">
                  <c:v>Полость рта</c:v>
                </c:pt>
                <c:pt idx="11">
                  <c:v>Щитовидная железа</c:v>
                </c:pt>
                <c:pt idx="12">
                  <c:v>Пищевод</c:v>
                </c:pt>
                <c:pt idx="13">
                  <c:v>Печень</c:v>
                </c:pt>
                <c:pt idx="14">
                  <c:v>Головной мозг и др.отделы нервной системы</c:v>
                </c:pt>
                <c:pt idx="15">
                  <c:v>Поджелудочная железа</c:v>
                </c:pt>
                <c:pt idx="16">
                  <c:v>Яичник</c:v>
                </c:pt>
                <c:pt idx="17">
                  <c:v>Мочевой пузырь</c:v>
                </c:pt>
                <c:pt idx="18">
                  <c:v>Почка</c:v>
                </c:pt>
                <c:pt idx="19">
                  <c:v>Шейка матки</c:v>
                </c:pt>
                <c:pt idx="20">
                  <c:v>Прямая кишка</c:v>
                </c:pt>
                <c:pt idx="21">
                  <c:v>Тело матки</c:v>
                </c:pt>
                <c:pt idx="22">
                  <c:v>Лимфатическая и кроветворная ткань</c:v>
                </c:pt>
                <c:pt idx="23">
                  <c:v>Предстательная железа</c:v>
                </c:pt>
                <c:pt idx="24">
                  <c:v>Желудок</c:v>
                </c:pt>
                <c:pt idx="25">
                  <c:v>Ободочная кишка</c:v>
                </c:pt>
                <c:pt idx="26">
                  <c:v>Трахея, бронхи, легкое</c:v>
                </c:pt>
                <c:pt idx="27">
                  <c:v>Молочная железа</c:v>
                </c:pt>
                <c:pt idx="28">
                  <c:v>Новообразования кожи с меланомой</c:v>
                </c:pt>
              </c:strCache>
            </c:strRef>
          </c:cat>
          <c:val>
            <c:numRef>
              <c:f>Лист1!$B$2:$B$30</c:f>
              <c:numCache>
                <c:formatCode>General</c:formatCode>
                <c:ptCount val="29"/>
                <c:pt idx="0">
                  <c:v>1</c:v>
                </c:pt>
                <c:pt idx="1">
                  <c:v>7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16</c:v>
                </c:pt>
                <c:pt idx="6">
                  <c:v>18</c:v>
                </c:pt>
                <c:pt idx="7">
                  <c:v>22</c:v>
                </c:pt>
                <c:pt idx="8">
                  <c:v>42</c:v>
                </c:pt>
                <c:pt idx="9">
                  <c:v>53</c:v>
                </c:pt>
                <c:pt idx="10">
                  <c:v>59</c:v>
                </c:pt>
                <c:pt idx="11">
                  <c:v>65</c:v>
                </c:pt>
                <c:pt idx="12">
                  <c:v>77</c:v>
                </c:pt>
                <c:pt idx="13">
                  <c:v>78</c:v>
                </c:pt>
                <c:pt idx="14">
                  <c:v>83</c:v>
                </c:pt>
                <c:pt idx="15">
                  <c:v>101</c:v>
                </c:pt>
                <c:pt idx="16">
                  <c:v>112</c:v>
                </c:pt>
                <c:pt idx="17">
                  <c:v>126</c:v>
                </c:pt>
                <c:pt idx="18">
                  <c:v>162</c:v>
                </c:pt>
                <c:pt idx="19">
                  <c:v>169</c:v>
                </c:pt>
                <c:pt idx="20">
                  <c:v>199</c:v>
                </c:pt>
                <c:pt idx="21">
                  <c:v>204</c:v>
                </c:pt>
                <c:pt idx="22">
                  <c:v>230</c:v>
                </c:pt>
                <c:pt idx="23">
                  <c:v>249</c:v>
                </c:pt>
                <c:pt idx="24">
                  <c:v>283</c:v>
                </c:pt>
                <c:pt idx="25">
                  <c:v>291</c:v>
                </c:pt>
                <c:pt idx="26">
                  <c:v>448</c:v>
                </c:pt>
                <c:pt idx="27">
                  <c:v>500</c:v>
                </c:pt>
                <c:pt idx="28">
                  <c:v>619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256"/>
        <c:shape val="box"/>
        <c:axId val="125701960"/>
        <c:axId val="125702352"/>
        <c:axId val="0"/>
      </c:bar3DChart>
      <c:catAx>
        <c:axId val="1257019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125702352"/>
        <c:crosses val="autoZero"/>
        <c:auto val="1"/>
        <c:lblAlgn val="ctr"/>
        <c:lblOffset val="100"/>
        <c:noMultiLvlLbl val="0"/>
      </c:catAx>
      <c:valAx>
        <c:axId val="1257023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25701960"/>
        <c:crosses val="autoZero"/>
        <c:crossBetween val="between"/>
      </c:valAx>
      <c:spPr>
        <a:noFill/>
        <a:ln w="24245">
          <a:noFill/>
        </a:ln>
      </c:spPr>
    </c:plotArea>
    <c:plotVisOnly val="1"/>
    <c:dispBlanksAs val="gap"/>
    <c:showDLblsOverMax val="0"/>
  </c:chart>
  <c:txPr>
    <a:bodyPr/>
    <a:lstStyle/>
    <a:p>
      <a:pPr>
        <a:defRPr sz="1718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503710417492857"/>
          <c:y val="0"/>
          <c:w val="0.79496289582507218"/>
          <c:h val="1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</c:spPr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</c:spPr>
          </c:dPt>
          <c:dPt>
            <c:idx val="1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</c:spPr>
          </c:dPt>
          <c:dPt>
            <c:idx val="1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</c:spPr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</c:spPr>
          </c:dPt>
          <c:dPt>
            <c:idx val="1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</c:spPr>
          </c:dPt>
          <c:dPt>
            <c:idx val="15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</c:spPr>
          </c:dPt>
          <c:dPt>
            <c:idx val="1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</c:spPr>
          </c:dPt>
          <c:dPt>
            <c:idx val="1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</c:spPr>
          </c:dPt>
          <c:dPt>
            <c:idx val="1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</c:spPr>
          </c:dPt>
          <c:dPt>
            <c:idx val="1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</c:spPr>
          </c:dPt>
          <c:dPt>
            <c:idx val="2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</c:spPr>
          </c:dPt>
          <c:dPt>
            <c:idx val="2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</c:spPr>
          </c:dPt>
          <c:dPt>
            <c:idx val="2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</c:spPr>
          </c:dPt>
          <c:dLbls>
            <c:dLbl>
              <c:idx val="22"/>
              <c:layout>
                <c:manualLayout>
                  <c:x val="-4.0822759543888393E-2"/>
                  <c:y val="3.5184167124793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Лист1!$A$2:$A$24</c:f>
              <c:strCache>
                <c:ptCount val="23"/>
                <c:pt idx="0">
                  <c:v>кости и сутавные хрящи</c:v>
                </c:pt>
                <c:pt idx="1">
                  <c:v>губа</c:v>
                </c:pt>
                <c:pt idx="2">
                  <c:v>щитовидная железа</c:v>
                </c:pt>
                <c:pt idx="3">
                  <c:v>соединительная и др. мягкие ткани</c:v>
                </c:pt>
                <c:pt idx="4">
                  <c:v>шейка матки</c:v>
                </c:pt>
                <c:pt idx="5">
                  <c:v>гортань</c:v>
                </c:pt>
                <c:pt idx="6">
                  <c:v>глотка</c:v>
                </c:pt>
                <c:pt idx="7">
                  <c:v>тело матки</c:v>
                </c:pt>
                <c:pt idx="8">
                  <c:v>новообразования кожи с меланомой</c:v>
                </c:pt>
                <c:pt idx="9">
                  <c:v>полость рта</c:v>
                </c:pt>
                <c:pt idx="10">
                  <c:v>яичники</c:v>
                </c:pt>
                <c:pt idx="11">
                  <c:v>печень</c:v>
                </c:pt>
                <c:pt idx="12">
                  <c:v>пищевод</c:v>
                </c:pt>
                <c:pt idx="13">
                  <c:v>мочевой пузырь</c:v>
                </c:pt>
                <c:pt idx="14">
                  <c:v>почка</c:v>
                </c:pt>
                <c:pt idx="15">
                  <c:v>поджелудочная железа</c:v>
                </c:pt>
                <c:pt idx="16">
                  <c:v>предстательная железа</c:v>
                </c:pt>
                <c:pt idx="17">
                  <c:v>лейкозы, лимфомы</c:v>
                </c:pt>
                <c:pt idx="18">
                  <c:v>молочная железа</c:v>
                </c:pt>
                <c:pt idx="19">
                  <c:v>ободочная кишка</c:v>
                </c:pt>
                <c:pt idx="20">
                  <c:v>прямая кишка</c:v>
                </c:pt>
                <c:pt idx="21">
                  <c:v>желудок</c:v>
                </c:pt>
                <c:pt idx="22">
                  <c:v>трахея, бронхи, легкое</c:v>
                </c:pt>
              </c:strCache>
            </c:strRef>
          </c:cat>
          <c:val>
            <c:numRef>
              <c:f>Лист1!$B$2:$B$24</c:f>
              <c:numCache>
                <c:formatCode>General</c:formatCode>
                <c:ptCount val="23"/>
                <c:pt idx="0">
                  <c:v>6</c:v>
                </c:pt>
                <c:pt idx="1">
                  <c:v>10</c:v>
                </c:pt>
                <c:pt idx="2">
                  <c:v>11</c:v>
                </c:pt>
                <c:pt idx="3">
                  <c:v>11</c:v>
                </c:pt>
                <c:pt idx="4">
                  <c:v>33</c:v>
                </c:pt>
                <c:pt idx="5">
                  <c:v>38</c:v>
                </c:pt>
                <c:pt idx="6">
                  <c:v>38</c:v>
                </c:pt>
                <c:pt idx="7">
                  <c:v>43</c:v>
                </c:pt>
                <c:pt idx="8">
                  <c:v>45</c:v>
                </c:pt>
                <c:pt idx="9">
                  <c:v>51</c:v>
                </c:pt>
                <c:pt idx="10">
                  <c:v>52</c:v>
                </c:pt>
                <c:pt idx="11">
                  <c:v>75</c:v>
                </c:pt>
                <c:pt idx="12">
                  <c:v>83</c:v>
                </c:pt>
                <c:pt idx="13">
                  <c:v>86</c:v>
                </c:pt>
                <c:pt idx="14">
                  <c:v>89</c:v>
                </c:pt>
                <c:pt idx="15">
                  <c:v>94</c:v>
                </c:pt>
                <c:pt idx="16">
                  <c:v>123</c:v>
                </c:pt>
                <c:pt idx="17">
                  <c:v>134</c:v>
                </c:pt>
                <c:pt idx="18">
                  <c:v>167</c:v>
                </c:pt>
                <c:pt idx="19">
                  <c:v>182</c:v>
                </c:pt>
                <c:pt idx="20">
                  <c:v>186</c:v>
                </c:pt>
                <c:pt idx="21">
                  <c:v>293</c:v>
                </c:pt>
                <c:pt idx="22">
                  <c:v>410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144"/>
        <c:shape val="box"/>
        <c:axId val="125703136"/>
        <c:axId val="125703528"/>
        <c:axId val="0"/>
      </c:bar3DChart>
      <c:catAx>
        <c:axId val="1257031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125703528"/>
        <c:crosses val="autoZero"/>
        <c:auto val="1"/>
        <c:lblAlgn val="ctr"/>
        <c:lblOffset val="100"/>
        <c:noMultiLvlLbl val="0"/>
      </c:catAx>
      <c:valAx>
        <c:axId val="1257035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25703136"/>
        <c:crosses val="autoZero"/>
        <c:crossBetween val="between"/>
      </c:valAx>
      <c:spPr>
        <a:noFill/>
        <a:ln w="24245">
          <a:noFill/>
        </a:ln>
      </c:spPr>
    </c:plotArea>
    <c:plotVisOnly val="1"/>
    <c:dispBlanksAs val="gap"/>
    <c:showDLblsOverMax val="0"/>
  </c:chart>
  <c:txPr>
    <a:bodyPr/>
    <a:lstStyle/>
    <a:p>
      <a:pPr>
        <a:defRPr sz="1718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705675988980922E-4"/>
          <c:y val="0.16732835140538471"/>
          <c:w val="0.9993829322314115"/>
          <c:h val="0.68248321111817234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ВО</c:v>
                </c:pt>
              </c:strCache>
            </c:strRef>
          </c:tx>
          <c:spPr>
            <a:ln w="76200">
              <a:solidFill>
                <a:srgbClr val="CC0000"/>
              </a:solidFill>
            </a:ln>
          </c:spPr>
          <c:marker>
            <c:symbol val="circle"/>
            <c:size val="11"/>
            <c:spPr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path path="shape">
                  <a:fillToRect l="50000" t="50000" r="50000" b="50000"/>
                </a:path>
                <a:tileRect/>
              </a:gradFill>
            </c:spPr>
          </c:marker>
          <c:dLbls>
            <c:dLbl>
              <c:idx val="0"/>
              <c:layout>
                <c:manualLayout>
                  <c:x val="-3.7902262421235122E-2"/>
                  <c:y val="-5.277542115684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7.0330375674541507E-2"/>
                  <c:y val="-6.2360983494997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0444269901144012E-2"/>
                  <c:y val="-4.1814593356137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3510759969831824E-2"/>
                  <c:y val="-4.5628835733443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1619479976535791E-2"/>
                  <c:y val="-5.6365032376607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1800679987709449E-2"/>
                  <c:y val="-4.5628835733443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8625053688035239E-2"/>
                  <c:y val="-5.0948536050021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9991430007913654E-3"/>
                  <c:y val="-3.91955027744570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85.9</c:v>
                </c:pt>
                <c:pt idx="1">
                  <c:v>83.7</c:v>
                </c:pt>
                <c:pt idx="2">
                  <c:v>91.4</c:v>
                </c:pt>
                <c:pt idx="3">
                  <c:v>93</c:v>
                </c:pt>
                <c:pt idx="4">
                  <c:v>92.5</c:v>
                </c:pt>
                <c:pt idx="5">
                  <c:v>92</c:v>
                </c:pt>
                <c:pt idx="6">
                  <c:v>91.9</c:v>
                </c:pt>
                <c:pt idx="7">
                  <c:v>91.8</c:v>
                </c:pt>
                <c:pt idx="8">
                  <c:v>92.5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РФ</c:v>
                </c:pt>
              </c:strCache>
            </c:strRef>
          </c:tx>
          <c:spPr>
            <a:ln w="76200">
              <a:solidFill>
                <a:srgbClr val="00B0F0"/>
              </a:solidFill>
            </a:ln>
          </c:spPr>
          <c:marker>
            <c:symbol val="circle"/>
            <c:size val="11"/>
            <c:spPr>
              <a:gradFill flip="none" rotWithShape="1"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path path="shape">
                  <a:fillToRect l="50000" t="50000" r="50000" b="50000"/>
                </a:path>
                <a:tileRect/>
              </a:gradFill>
            </c:spPr>
          </c:marker>
          <c:dLbls>
            <c:dLbl>
              <c:idx val="0"/>
              <c:layout>
                <c:manualLayout>
                  <c:x val="-6.5559967155841933E-2"/>
                  <c:y val="7.72257397375325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9818799988826565E-3"/>
                  <c:y val="3.2208589929489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1891279993295941E-2"/>
                  <c:y val="1.8788344125535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9094518582053832E-3"/>
                  <c:y val="1.57275877844972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0166081676346714E-3"/>
                  <c:y val="3.6320916926224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981913986940283E-3"/>
                  <c:y val="2.3779742053055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0369904018198221E-2"/>
                  <c:y val="-3.32601579277115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1543695744356925E-2"/>
                  <c:y val="2.07944665300136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"/>
                  <c:y val="9.6201638867652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baseline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84.5</c:v>
                </c:pt>
                <c:pt idx="1">
                  <c:v>85.3</c:v>
                </c:pt>
                <c:pt idx="2">
                  <c:v>85.8</c:v>
                </c:pt>
                <c:pt idx="3">
                  <c:v>86.7</c:v>
                </c:pt>
                <c:pt idx="4">
                  <c:v>87.7</c:v>
                </c:pt>
                <c:pt idx="5">
                  <c:v>88.8</c:v>
                </c:pt>
                <c:pt idx="6">
                  <c:v>90.4</c:v>
                </c:pt>
                <c:pt idx="7">
                  <c:v>91.3</c:v>
                </c:pt>
                <c:pt idx="8">
                  <c:v>92.4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СЗФО</c:v>
                </c:pt>
              </c:strCache>
            </c:strRef>
          </c:tx>
          <c:spPr>
            <a:ln w="76200">
              <a:solidFill>
                <a:srgbClr val="7030A0"/>
              </a:solidFill>
            </a:ln>
          </c:spPr>
          <c:marker>
            <c:symbol val="circle"/>
            <c:size val="11"/>
            <c:spPr>
              <a:gradFill flip="none" rotWithShape="1"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path path="shape">
                  <a:fillToRect l="50000" t="50000" r="50000" b="50000"/>
                </a:path>
                <a:tileRect/>
              </a:gradFill>
            </c:spPr>
          </c:marker>
          <c:dLbls>
            <c:dLbl>
              <c:idx val="0"/>
              <c:layout>
                <c:manualLayout>
                  <c:x val="-6.2863011520310527E-2"/>
                  <c:y val="-1.04220010409442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5484145514639885E-2"/>
                  <c:y val="-3.0701734063755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4995715003956744E-3"/>
                  <c:y val="-5.88449902888642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5.62865124502179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4987145011870233E-3"/>
                  <c:y val="-4.3494123256986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3.8377167579694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1.0233911354585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8789389719256446E-2"/>
                  <c:y val="5.5378653944634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4453376707120201E-3"/>
                  <c:y val="3.87463344424224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accent3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85.3</c:v>
                </c:pt>
                <c:pt idx="1">
                  <c:v>86.4</c:v>
                </c:pt>
                <c:pt idx="2">
                  <c:v>87</c:v>
                </c:pt>
                <c:pt idx="3">
                  <c:v>88.5</c:v>
                </c:pt>
                <c:pt idx="4">
                  <c:v>89.4</c:v>
                </c:pt>
                <c:pt idx="5">
                  <c:v>89.5</c:v>
                </c:pt>
                <c:pt idx="6">
                  <c:v>89.8</c:v>
                </c:pt>
                <c:pt idx="7">
                  <c:v>90.8</c:v>
                </c:pt>
                <c:pt idx="8">
                  <c:v>92.6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863408"/>
        <c:axId val="125864192"/>
      </c:lineChart>
      <c:catAx>
        <c:axId val="125863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125864192"/>
        <c:crosses val="autoZero"/>
        <c:auto val="1"/>
        <c:lblAlgn val="ctr"/>
        <c:lblOffset val="100"/>
        <c:noMultiLvlLbl val="0"/>
      </c:catAx>
      <c:valAx>
        <c:axId val="1258641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25863408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1.5938546518363642E-2"/>
          <c:y val="0.11518760020483999"/>
          <c:w val="0.15742417799945049"/>
          <c:h val="0.18283328007680213"/>
        </c:manualLayout>
      </c:layout>
      <c:overlay val="1"/>
      <c:txPr>
        <a:bodyPr/>
        <a:lstStyle/>
        <a:p>
          <a:pPr>
            <a:defRPr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10C11D-E350-439B-AB0E-0C98C6CE217F}" type="doc">
      <dgm:prSet loTypeId="urn:microsoft.com/office/officeart/2005/8/layout/radial4" loCatId="relationship" qsTypeId="urn:microsoft.com/office/officeart/2005/8/quickstyle/3d4" qsCatId="3D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B0F1C8ED-922B-4973-9841-CD653A71EA68}">
      <dgm:prSet phldrT="[Текст]"/>
      <dgm:spPr/>
      <dgm:t>
        <a:bodyPr/>
        <a:lstStyle/>
        <a:p>
          <a:r>
            <a:rPr lang="ru-RU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Онкологический диспансер ( 295 коек)</a:t>
          </a:r>
          <a:endParaRPr lang="ru-RU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47CD4DA0-0241-456C-A518-CAD2830B0005}" type="parTrans" cxnId="{AC41A7CC-CAA6-4A14-A950-A7F33946539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0F30786-E61F-4D7D-8536-BB6CB45B8E4B}" type="sibTrans" cxnId="{AC41A7CC-CAA6-4A14-A950-A7F33946539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0F7F1D4-2CB3-4005-8EE8-115250E89416}">
      <dgm:prSet phldrT="[Текст]"/>
      <dgm:spPr/>
      <dgm:t>
        <a:bodyPr/>
        <a:lstStyle/>
        <a:p>
          <a:r>
            <a:rPr lang="ru-RU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ПОК(4) Вологда</a:t>
          </a:r>
          <a:endParaRPr lang="ru-RU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7EB3A2EE-2D9A-4816-BEBB-6D7D328B9D36}" type="parTrans" cxnId="{56FC2549-A20A-4EED-9AE3-C3190D0BF4D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8D20098-D4EE-400E-9AA5-8007262E811F}" type="sibTrans" cxnId="{56FC2549-A20A-4EED-9AE3-C3190D0BF4D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9700DE2-69D7-4861-862D-321EE5261801}">
      <dgm:prSet phldrT="[Текст]"/>
      <dgm:spPr/>
      <dgm:t>
        <a:bodyPr/>
        <a:lstStyle/>
        <a:p>
          <a:r>
            <a:rPr lang="ru-RU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Онкологическое отделение</a:t>
          </a:r>
        </a:p>
        <a:p>
          <a:r>
            <a:rPr lang="ru-RU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ВОКБ№2 (90 коек)</a:t>
          </a:r>
          <a:endParaRPr lang="ru-RU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E5409556-48C3-463E-9758-57197FF725EA}" type="parTrans" cxnId="{2DB8E301-314E-4051-B328-487BDC5AABC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D3CC564-F518-4E97-8FE1-B10C239654DE}" type="sibTrans" cxnId="{2DB8E301-314E-4051-B328-487BDC5AABC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1822588-F089-456D-A7F0-CCFC5F1B0C9F}">
      <dgm:prSet phldrT="[Текст]"/>
      <dgm:spPr/>
      <dgm:t>
        <a:bodyPr/>
        <a:lstStyle/>
        <a:p>
          <a:r>
            <a:rPr lang="ru-RU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ЦРБ</a:t>
          </a:r>
          <a:endParaRPr lang="ru-RU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F614EB1-409C-4D29-9C9B-42BD9ED367EE}" type="parTrans" cxnId="{9C96F9CD-8E65-4234-99A7-865CAC7D4F7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1D4A7BA-16E8-4FD1-85A3-0A052BEEC910}" type="sibTrans" cxnId="{9C96F9CD-8E65-4234-99A7-865CAC7D4F7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C263A2B-2444-488C-8A31-5D388793C398}">
      <dgm:prSet phldrT="[Текст]" phldr="1" custScaleY="61214" custRadScaleRad="129998" custRadScaleInc="26540"/>
      <dgm:spPr/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DD199934-E8AF-4DEC-9442-17AD28AEE116}" type="parTrans" cxnId="{C790C6DA-49BE-498A-833D-D79B669413A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E8713C5-B164-4527-9D53-4854932F3ABC}" type="sibTrans" cxnId="{C790C6DA-49BE-498A-833D-D79B669413A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E6A94D1-E280-4F20-ACB2-231D3A3300F8}">
      <dgm:prSet phldrT="[Текст]" phldr="1" custScaleY="61214" custRadScaleRad="129998" custRadScaleInc="26540"/>
      <dgm:spPr/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8BA81433-B8BD-4DE3-B58D-1C2AB636F2B1}" type="parTrans" cxnId="{74121E5E-33D6-4AAC-B288-A10EA905387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A7BE0C1-C5DC-44FE-B31F-6DA79549231E}" type="sibTrans" cxnId="{74121E5E-33D6-4AAC-B288-A10EA905387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D39915F-E93A-4F92-A667-3C99A18D8064}">
      <dgm:prSet phldrT="[Текст]" phldr="1" custScaleY="61214" custRadScaleRad="129998" custRadScaleInc="26540"/>
      <dgm:spPr/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284EC6F6-5DA4-4B78-817A-2FC8BD08D00C}" type="parTrans" cxnId="{EA23CAC4-BC7F-4B01-A27F-AC6D9620BC3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CEDC580-A5F4-43B9-AF1D-46BCEE09CF28}" type="sibTrans" cxnId="{EA23CAC4-BC7F-4B01-A27F-AC6D9620BC3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62511F1-CB85-4043-8F91-109B3081E15D}">
      <dgm:prSet phldrT="[Текст]"/>
      <dgm:spPr/>
      <dgm:t>
        <a:bodyPr/>
        <a:lstStyle/>
        <a:p>
          <a:r>
            <a:rPr lang="ru-RU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ПОК( 1) Череповец</a:t>
          </a:r>
          <a:endParaRPr lang="ru-RU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19D6C84-CE61-41FB-BB3B-93243B6EE343}" type="parTrans" cxnId="{D82B41F5-ADA0-49B4-BB16-25EBBF52DA5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948E637-75CC-44FB-827D-3D66B3D0A2E5}" type="sibTrans" cxnId="{D82B41F5-ADA0-49B4-BB16-25EBBF52DA5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C1DBE38-1C00-45E2-B06A-C9137ACA52AD}">
      <dgm:prSet phldrT="[Текст]" phldr="1" custScaleY="61214" custRadScaleRad="129998" custRadScaleInc="26540"/>
      <dgm:spPr/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2610060F-9DA3-412B-9154-2C5A0750ED16}" type="parTrans" cxnId="{D85042E5-5B21-41AB-903F-9AD4CC43ECB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ED6654B-AB5B-4D1F-B01C-0391EB84871F}" type="sibTrans" cxnId="{D85042E5-5B21-41AB-903F-9AD4CC43ECB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D77F37D-1CED-4A0A-9509-7C470D66DB97}">
      <dgm:prSet phldrT="[Текст]" phldr="1" custScaleY="61214" custRadScaleRad="19834" custRadScaleInc="272047"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9ADD41E-5E7C-480F-B64D-FEE3D90853BE}" type="parTrans" cxnId="{4D726E85-FE98-4B2D-BD6C-35726C0E31EF}">
      <dgm:prSet custLinFactNeighborX="5336" custLinFactNeighborY="-16185"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BA852CF-C59D-4124-BA37-65CE4E99CD6D}" type="sibTrans" cxnId="{4D726E85-FE98-4B2D-BD6C-35726C0E31E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ED560B2-C043-43C3-ADC8-EAA38C2174F4}">
      <dgm:prSet phldrT="[Текст]" phldr="1" custScaleY="61214" custRadScaleRad="134660" custRadScaleInc="74167"/>
      <dgm:spPr/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3C1EC4C9-153B-4D2A-BB0F-C1CF6BBB329B}" type="parTrans" cxnId="{5F4F5628-F31D-452A-A1B2-8B5EB6A82AD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06FA159-9138-40A2-93F3-F8AADA17E7B1}" type="sibTrans" cxnId="{5F4F5628-F31D-452A-A1B2-8B5EB6A82AD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A677F21-70FD-425B-9E91-29846EA70C53}">
      <dgm:prSet phldrT="[Текст]" phldr="1" custScaleY="61214" custRadScaleRad="134660" custRadScaleInc="74167"/>
      <dgm:spPr/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C3D13CC2-B877-470B-B6BE-207C289B21A8}" type="parTrans" cxnId="{68131198-32C5-48EA-92B7-1B7B91CD5CB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D5B0EC1-F1BE-415A-83BF-9E2A05DAC028}" type="sibTrans" cxnId="{68131198-32C5-48EA-92B7-1B7B91CD5CB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0D533BB-A09D-425E-AD78-4D561437F645}">
      <dgm:prSet phldrT="[Текст]" phldr="1" custScaleY="61214" custRadScaleRad="19086" custRadScaleInc="249941"/>
      <dgm:spPr/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FEA3226A-B102-4DDB-A2BF-604B03D44C0F}" type="parTrans" cxnId="{19A40B88-3DA8-4752-8887-62252BF52EEA}">
      <dgm:prSet custLinFactNeighborX="5336" custLinFactNeighborY="-16185"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61E5E20-D65F-43D2-9AE5-E2C62AD8D615}" type="sibTrans" cxnId="{19A40B88-3DA8-4752-8887-62252BF52EE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33FC6E9-BE53-4115-BE18-D9ECDC848D29}">
      <dgm:prSet phldrT="[Текст]" phldr="1" custScaleY="59718" custRadScaleRad="19086" custRadScaleInc="249941"/>
      <dgm:spPr/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FB756C4F-EC4C-4A6F-9080-D0CECC345C67}" type="parTrans" cxnId="{2A3AF6E3-2C88-48F4-A009-6288AFFBFF14}">
      <dgm:prSet custLinFactNeighborX="5336" custLinFactNeighborY="-16185"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540F71A-B900-431C-994E-D0A12790B3B5}" type="sibTrans" cxnId="{2A3AF6E3-2C88-48F4-A009-6288AFFBFF1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FC268CC-9570-4669-87A4-D94F1A00B49D}">
      <dgm:prSet phldrT="[Текст]" phldr="1" custScaleY="59718" custRadScaleRad="19086" custRadScaleInc="249941"/>
      <dgm:spPr/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9CF37386-D9B0-4FB5-8545-3F19D5E19118}" type="parTrans" cxnId="{8DD863E3-5C2E-480B-A6DA-469A40F86686}">
      <dgm:prSet custLinFactNeighborX="5336" custLinFactNeighborY="-16185"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98D5573-FA66-472F-98F5-B5E1A569FEBC}" type="sibTrans" cxnId="{8DD863E3-5C2E-480B-A6DA-469A40F8668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9FA0FC7-0C47-403B-91D6-070D14BD42CF}">
      <dgm:prSet phldrT="[Текст]"/>
      <dgm:spPr/>
      <dgm:t>
        <a:bodyPr/>
        <a:lstStyle/>
        <a:p>
          <a:r>
            <a:rPr lang="ru-RU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ВОКБ № 1 гематология (32 койки), нейрохирургия</a:t>
          </a:r>
          <a:endParaRPr lang="ru-RU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5AFC12E-585D-49B7-A65C-20CE9C04105C}" type="parTrans" cxnId="{4E3937C1-8679-4AD2-B5E4-FBE2BB9AFA6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4BEDF54-0739-4630-A90A-6B3C6C95AC33}" type="sibTrans" cxnId="{4E3937C1-8679-4AD2-B5E4-FBE2BB9AFA6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836E940-E4C9-4396-A6C4-23D91E4D418F}" type="pres">
      <dgm:prSet presAssocID="{B410C11D-E350-439B-AB0E-0C98C6CE217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843664-7EEC-47F2-A918-BE1F299FDF79}" type="pres">
      <dgm:prSet presAssocID="{B0F1C8ED-922B-4973-9841-CD653A71EA68}" presName="centerShape" presStyleLbl="node0" presStyleIdx="0" presStyleCnt="1" custScaleX="111695" custScaleY="79782" custLinFactNeighborX="-2115" custLinFactNeighborY="-20868"/>
      <dgm:spPr/>
      <dgm:t>
        <a:bodyPr/>
        <a:lstStyle/>
        <a:p>
          <a:endParaRPr lang="ru-RU"/>
        </a:p>
      </dgm:t>
    </dgm:pt>
    <dgm:pt modelId="{90328ED4-9A80-44D2-A562-294399925C0C}" type="pres">
      <dgm:prSet presAssocID="{7EB3A2EE-2D9A-4816-BEBB-6D7D328B9D36}" presName="parTrans" presStyleLbl="bgSibTrans2D1" presStyleIdx="0" presStyleCnt="5" custLinFactNeighborX="2740" custLinFactNeighborY="23701"/>
      <dgm:spPr/>
      <dgm:t>
        <a:bodyPr/>
        <a:lstStyle/>
        <a:p>
          <a:endParaRPr lang="ru-RU"/>
        </a:p>
      </dgm:t>
    </dgm:pt>
    <dgm:pt modelId="{CC1CC8AD-E39D-46BA-940D-EC5B26BBCB6C}" type="pres">
      <dgm:prSet presAssocID="{D0F7F1D4-2CB3-4005-8EE8-115250E89416}" presName="node" presStyleLbl="node1" presStyleIdx="0" presStyleCnt="5" custScaleY="61214" custRadScaleRad="154886" custRadScaleInc="1235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A7EA90-6C98-4785-96C7-6C744A0CD634}" type="pres">
      <dgm:prSet presAssocID="{619D6C84-CE61-41FB-BB3B-93243B6EE343}" presName="parTrans" presStyleLbl="bgSibTrans2D1" presStyleIdx="1" presStyleCnt="5" custAng="21360154" custLinFactNeighborX="10983" custLinFactNeighborY="1"/>
      <dgm:spPr/>
      <dgm:t>
        <a:bodyPr/>
        <a:lstStyle/>
        <a:p>
          <a:endParaRPr lang="ru-RU"/>
        </a:p>
      </dgm:t>
    </dgm:pt>
    <dgm:pt modelId="{BE20EDDB-C441-445C-8CC0-805ADD622046}" type="pres">
      <dgm:prSet presAssocID="{462511F1-CB85-4043-8F91-109B3081E15D}" presName="node" presStyleLbl="node1" presStyleIdx="1" presStyleCnt="5" custScaleY="61214" custRadScaleRad="122086" custRadScaleInc="-570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542AF5-821F-4140-9D83-4F494ACBA9EB}" type="pres">
      <dgm:prSet presAssocID="{E5409556-48C3-463E-9758-57197FF725EA}" presName="parTrans" presStyleLbl="bgSibTrans2D1" presStyleIdx="2" presStyleCnt="5" custAng="6909179" custScaleX="33422" custScaleY="90801" custLinFactNeighborX="-46866" custLinFactNeighborY="-71301"/>
      <dgm:spPr/>
      <dgm:t>
        <a:bodyPr/>
        <a:lstStyle/>
        <a:p>
          <a:endParaRPr lang="ru-RU"/>
        </a:p>
      </dgm:t>
    </dgm:pt>
    <dgm:pt modelId="{006C3DDB-29C5-44AF-B796-668892705033}" type="pres">
      <dgm:prSet presAssocID="{B9700DE2-69D7-4861-862D-321EE5261801}" presName="node" presStyleLbl="node1" presStyleIdx="2" presStyleCnt="5" custScaleY="61214" custRadScaleRad="108432" custRadScaleInc="-2604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FD3EB5-5A96-466A-A5EC-445CD270595A}" type="pres">
      <dgm:prSet presAssocID="{3F614EB1-409C-4D29-9C9B-42BD9ED367EE}" presName="parTrans" presStyleLbl="bgSibTrans2D1" presStyleIdx="3" presStyleCnt="5" custLinFactNeighborX="-3510" custLinFactNeighborY="-28036"/>
      <dgm:spPr/>
      <dgm:t>
        <a:bodyPr/>
        <a:lstStyle/>
        <a:p>
          <a:endParaRPr lang="ru-RU"/>
        </a:p>
      </dgm:t>
    </dgm:pt>
    <dgm:pt modelId="{F449EF21-2C4B-4F9D-8F30-812E5A07981D}" type="pres">
      <dgm:prSet presAssocID="{71822588-F089-456D-A7F0-CCFC5F1B0C9F}" presName="node" presStyleLbl="node1" presStyleIdx="3" presStyleCnt="5" custScaleY="59718" custRadScaleRad="107386" custRadScaleInc="1467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3E4106-6DD7-4495-84AA-D43743463829}" type="pres">
      <dgm:prSet presAssocID="{55AFC12E-585D-49B7-A65C-20CE9C04105C}" presName="parTrans" presStyleLbl="bgSibTrans2D1" presStyleIdx="4" presStyleCnt="5" custAng="5557666" custScaleX="58349" custScaleY="106406" custLinFactY="45034" custLinFactNeighborX="56951" custLinFactNeighborY="100000"/>
      <dgm:spPr/>
      <dgm:t>
        <a:bodyPr/>
        <a:lstStyle/>
        <a:p>
          <a:endParaRPr lang="ru-RU"/>
        </a:p>
      </dgm:t>
    </dgm:pt>
    <dgm:pt modelId="{BB151B6B-90C4-4C78-8B2E-9B39BE48D472}" type="pres">
      <dgm:prSet presAssocID="{59FA0FC7-0C47-403B-91D6-070D14BD42CF}" presName="node" presStyleLbl="node1" presStyleIdx="4" presStyleCnt="5" custScaleY="59718" custRadScaleRad="110271" custRadScaleInc="-732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E71133-34CD-4BD1-AE62-2F362FC7A9DB}" type="presOf" srcId="{3F614EB1-409C-4D29-9C9B-42BD9ED367EE}" destId="{57FD3EB5-5A96-466A-A5EC-445CD270595A}" srcOrd="0" destOrd="0" presId="urn:microsoft.com/office/officeart/2005/8/layout/radial4"/>
    <dgm:cxn modelId="{2A85C23F-1D79-4351-AAFC-24F637B3C33E}" type="presOf" srcId="{619D6C84-CE61-41FB-BB3B-93243B6EE343}" destId="{60A7EA90-6C98-4785-96C7-6C744A0CD634}" srcOrd="0" destOrd="0" presId="urn:microsoft.com/office/officeart/2005/8/layout/radial4"/>
    <dgm:cxn modelId="{AC41A7CC-CAA6-4A14-A950-A7F339465396}" srcId="{B410C11D-E350-439B-AB0E-0C98C6CE217F}" destId="{B0F1C8ED-922B-4973-9841-CD653A71EA68}" srcOrd="0" destOrd="0" parTransId="{47CD4DA0-0241-456C-A518-CAD2830B0005}" sibTransId="{60F30786-E61F-4D7D-8536-BB6CB45B8E4B}"/>
    <dgm:cxn modelId="{511E0820-64EC-4C63-8DAC-3569E54D3F83}" type="presOf" srcId="{E5409556-48C3-463E-9758-57197FF725EA}" destId="{DC542AF5-821F-4140-9D83-4F494ACBA9EB}" srcOrd="0" destOrd="0" presId="urn:microsoft.com/office/officeart/2005/8/layout/radial4"/>
    <dgm:cxn modelId="{9C96F9CD-8E65-4234-99A7-865CAC7D4F74}" srcId="{B0F1C8ED-922B-4973-9841-CD653A71EA68}" destId="{71822588-F089-456D-A7F0-CCFC5F1B0C9F}" srcOrd="3" destOrd="0" parTransId="{3F614EB1-409C-4D29-9C9B-42BD9ED367EE}" sibTransId="{B1D4A7BA-16E8-4FD1-85A3-0A052BEEC910}"/>
    <dgm:cxn modelId="{170153DE-CEF2-4950-B4AF-3A7EBA7906A7}" type="presOf" srcId="{B9700DE2-69D7-4861-862D-321EE5261801}" destId="{006C3DDB-29C5-44AF-B796-668892705033}" srcOrd="0" destOrd="0" presId="urn:microsoft.com/office/officeart/2005/8/layout/radial4"/>
    <dgm:cxn modelId="{68131198-32C5-48EA-92B7-1B7B91CD5CB3}" srcId="{B410C11D-E350-439B-AB0E-0C98C6CE217F}" destId="{AA677F21-70FD-425B-9E91-29846EA70C53}" srcOrd="7" destOrd="0" parTransId="{C3D13CC2-B877-470B-B6BE-207C289B21A8}" sibTransId="{8D5B0EC1-F1BE-415A-83BF-9E2A05DAC028}"/>
    <dgm:cxn modelId="{F81E8B81-82AD-44A4-B8A2-AAE473D8FD6E}" type="presOf" srcId="{71822588-F089-456D-A7F0-CCFC5F1B0C9F}" destId="{F449EF21-2C4B-4F9D-8F30-812E5A07981D}" srcOrd="0" destOrd="0" presId="urn:microsoft.com/office/officeart/2005/8/layout/radial4"/>
    <dgm:cxn modelId="{2DB8E301-314E-4051-B328-487BDC5AABC1}" srcId="{B0F1C8ED-922B-4973-9841-CD653A71EA68}" destId="{B9700DE2-69D7-4861-862D-321EE5261801}" srcOrd="2" destOrd="0" parTransId="{E5409556-48C3-463E-9758-57197FF725EA}" sibTransId="{4D3CC564-F518-4E97-8FE1-B10C239654DE}"/>
    <dgm:cxn modelId="{C790C6DA-49BE-498A-833D-D79B669413AD}" srcId="{B410C11D-E350-439B-AB0E-0C98C6CE217F}" destId="{4C263A2B-2444-488C-8A31-5D388793C398}" srcOrd="1" destOrd="0" parTransId="{DD199934-E8AF-4DEC-9442-17AD28AEE116}" sibTransId="{AE8713C5-B164-4527-9D53-4854932F3ABC}"/>
    <dgm:cxn modelId="{4D726E85-FE98-4B2D-BD6C-35726C0E31EF}" srcId="{B410C11D-E350-439B-AB0E-0C98C6CE217F}" destId="{9D77F37D-1CED-4A0A-9509-7C470D66DB97}" srcOrd="5" destOrd="0" parTransId="{49ADD41E-5E7C-480F-B64D-FEE3D90853BE}" sibTransId="{ABA852CF-C59D-4124-BA37-65CE4E99CD6D}"/>
    <dgm:cxn modelId="{19A40B88-3DA8-4752-8887-62252BF52EEA}" srcId="{B410C11D-E350-439B-AB0E-0C98C6CE217F}" destId="{A0D533BB-A09D-425E-AD78-4D561437F645}" srcOrd="8" destOrd="0" parTransId="{FEA3226A-B102-4DDB-A2BF-604B03D44C0F}" sibTransId="{E61E5E20-D65F-43D2-9AE5-E2C62AD8D615}"/>
    <dgm:cxn modelId="{9B85BAEC-2234-4EDD-BDE9-8F02967303EE}" type="presOf" srcId="{55AFC12E-585D-49B7-A65C-20CE9C04105C}" destId="{DA3E4106-6DD7-4495-84AA-D43743463829}" srcOrd="0" destOrd="0" presId="urn:microsoft.com/office/officeart/2005/8/layout/radial4"/>
    <dgm:cxn modelId="{80663C41-C471-47CD-AC95-35AD9D475610}" type="presOf" srcId="{462511F1-CB85-4043-8F91-109B3081E15D}" destId="{BE20EDDB-C441-445C-8CC0-805ADD622046}" srcOrd="0" destOrd="0" presId="urn:microsoft.com/office/officeart/2005/8/layout/radial4"/>
    <dgm:cxn modelId="{2A3AF6E3-2C88-48F4-A009-6288AFFBFF14}" srcId="{B410C11D-E350-439B-AB0E-0C98C6CE217F}" destId="{133FC6E9-BE53-4115-BE18-D9ECDC848D29}" srcOrd="9" destOrd="0" parTransId="{FB756C4F-EC4C-4A6F-9080-D0CECC345C67}" sibTransId="{F540F71A-B900-431C-994E-D0A12790B3B5}"/>
    <dgm:cxn modelId="{FEFA8D80-F700-4FB4-A732-6A643BDC9819}" type="presOf" srcId="{B410C11D-E350-439B-AB0E-0C98C6CE217F}" destId="{B836E940-E4C9-4396-A6C4-23D91E4D418F}" srcOrd="0" destOrd="0" presId="urn:microsoft.com/office/officeart/2005/8/layout/radial4"/>
    <dgm:cxn modelId="{56FC2549-A20A-4EED-9AE3-C3190D0BF4D4}" srcId="{B0F1C8ED-922B-4973-9841-CD653A71EA68}" destId="{D0F7F1D4-2CB3-4005-8EE8-115250E89416}" srcOrd="0" destOrd="0" parTransId="{7EB3A2EE-2D9A-4816-BEBB-6D7D328B9D36}" sibTransId="{B8D20098-D4EE-400E-9AA5-8007262E811F}"/>
    <dgm:cxn modelId="{D82B41F5-ADA0-49B4-BB16-25EBBF52DA51}" srcId="{B0F1C8ED-922B-4973-9841-CD653A71EA68}" destId="{462511F1-CB85-4043-8F91-109B3081E15D}" srcOrd="1" destOrd="0" parTransId="{619D6C84-CE61-41FB-BB3B-93243B6EE343}" sibTransId="{3948E637-75CC-44FB-827D-3D66B3D0A2E5}"/>
    <dgm:cxn modelId="{D85042E5-5B21-41AB-903F-9AD4CC43ECBF}" srcId="{B410C11D-E350-439B-AB0E-0C98C6CE217F}" destId="{CC1DBE38-1C00-45E2-B06A-C9137ACA52AD}" srcOrd="4" destOrd="0" parTransId="{2610060F-9DA3-412B-9154-2C5A0750ED16}" sibTransId="{6ED6654B-AB5B-4D1F-B01C-0391EB84871F}"/>
    <dgm:cxn modelId="{2558E24A-BE16-479A-8BF2-EF315B963263}" type="presOf" srcId="{B0F1C8ED-922B-4973-9841-CD653A71EA68}" destId="{5D843664-7EEC-47F2-A918-BE1F299FDF79}" srcOrd="0" destOrd="0" presId="urn:microsoft.com/office/officeart/2005/8/layout/radial4"/>
    <dgm:cxn modelId="{8DD863E3-5C2E-480B-A6DA-469A40F86686}" srcId="{B410C11D-E350-439B-AB0E-0C98C6CE217F}" destId="{EFC268CC-9570-4669-87A4-D94F1A00B49D}" srcOrd="10" destOrd="0" parTransId="{9CF37386-D9B0-4FB5-8545-3F19D5E19118}" sibTransId="{598D5573-FA66-472F-98F5-B5E1A569FEBC}"/>
    <dgm:cxn modelId="{6ACABA31-9E8B-45CE-A137-6AC62D3AD856}" type="presOf" srcId="{59FA0FC7-0C47-403B-91D6-070D14BD42CF}" destId="{BB151B6B-90C4-4C78-8B2E-9B39BE48D472}" srcOrd="0" destOrd="0" presId="urn:microsoft.com/office/officeart/2005/8/layout/radial4"/>
    <dgm:cxn modelId="{D56BEAB2-80CB-4355-B0F5-8C1658F3C80D}" type="presOf" srcId="{D0F7F1D4-2CB3-4005-8EE8-115250E89416}" destId="{CC1CC8AD-E39D-46BA-940D-EC5B26BBCB6C}" srcOrd="0" destOrd="0" presId="urn:microsoft.com/office/officeart/2005/8/layout/radial4"/>
    <dgm:cxn modelId="{5F4F5628-F31D-452A-A1B2-8B5EB6A82AD1}" srcId="{B410C11D-E350-439B-AB0E-0C98C6CE217F}" destId="{0ED560B2-C043-43C3-ADC8-EAA38C2174F4}" srcOrd="6" destOrd="0" parTransId="{3C1EC4C9-153B-4D2A-BB0F-C1CF6BBB329B}" sibTransId="{806FA159-9138-40A2-93F3-F8AADA17E7B1}"/>
    <dgm:cxn modelId="{1D2A2ADB-2F2C-4C93-8EC9-0CE11101A58E}" type="presOf" srcId="{7EB3A2EE-2D9A-4816-BEBB-6D7D328B9D36}" destId="{90328ED4-9A80-44D2-A562-294399925C0C}" srcOrd="0" destOrd="0" presId="urn:microsoft.com/office/officeart/2005/8/layout/radial4"/>
    <dgm:cxn modelId="{4E3937C1-8679-4AD2-B5E4-FBE2BB9AFA62}" srcId="{B0F1C8ED-922B-4973-9841-CD653A71EA68}" destId="{59FA0FC7-0C47-403B-91D6-070D14BD42CF}" srcOrd="4" destOrd="0" parTransId="{55AFC12E-585D-49B7-A65C-20CE9C04105C}" sibTransId="{04BEDF54-0739-4630-A90A-6B3C6C95AC33}"/>
    <dgm:cxn modelId="{EA23CAC4-BC7F-4B01-A27F-AC6D9620BC37}" srcId="{B410C11D-E350-439B-AB0E-0C98C6CE217F}" destId="{1D39915F-E93A-4F92-A667-3C99A18D8064}" srcOrd="3" destOrd="0" parTransId="{284EC6F6-5DA4-4B78-817A-2FC8BD08D00C}" sibTransId="{3CEDC580-A5F4-43B9-AF1D-46BCEE09CF28}"/>
    <dgm:cxn modelId="{74121E5E-33D6-4AAC-B288-A10EA9053873}" srcId="{B410C11D-E350-439B-AB0E-0C98C6CE217F}" destId="{9E6A94D1-E280-4F20-ACB2-231D3A3300F8}" srcOrd="2" destOrd="0" parTransId="{8BA81433-B8BD-4DE3-B58D-1C2AB636F2B1}" sibTransId="{DA7BE0C1-C5DC-44FE-B31F-6DA79549231E}"/>
    <dgm:cxn modelId="{A3B88274-AAC9-4116-B5AF-D1459958CD15}" type="presParOf" srcId="{B836E940-E4C9-4396-A6C4-23D91E4D418F}" destId="{5D843664-7EEC-47F2-A918-BE1F299FDF79}" srcOrd="0" destOrd="0" presId="urn:microsoft.com/office/officeart/2005/8/layout/radial4"/>
    <dgm:cxn modelId="{3DF0D3D1-5501-40EA-9197-70BCA08DCF56}" type="presParOf" srcId="{B836E940-E4C9-4396-A6C4-23D91E4D418F}" destId="{90328ED4-9A80-44D2-A562-294399925C0C}" srcOrd="1" destOrd="0" presId="urn:microsoft.com/office/officeart/2005/8/layout/radial4"/>
    <dgm:cxn modelId="{AC35F8C0-DE70-4F17-832D-903493CD6BD6}" type="presParOf" srcId="{B836E940-E4C9-4396-A6C4-23D91E4D418F}" destId="{CC1CC8AD-E39D-46BA-940D-EC5B26BBCB6C}" srcOrd="2" destOrd="0" presId="urn:microsoft.com/office/officeart/2005/8/layout/radial4"/>
    <dgm:cxn modelId="{4235C336-6A30-4316-A532-0EED46019F25}" type="presParOf" srcId="{B836E940-E4C9-4396-A6C4-23D91E4D418F}" destId="{60A7EA90-6C98-4785-96C7-6C744A0CD634}" srcOrd="3" destOrd="0" presId="urn:microsoft.com/office/officeart/2005/8/layout/radial4"/>
    <dgm:cxn modelId="{8DB8DD15-3EAE-40AB-986D-411A4C5AFE71}" type="presParOf" srcId="{B836E940-E4C9-4396-A6C4-23D91E4D418F}" destId="{BE20EDDB-C441-445C-8CC0-805ADD622046}" srcOrd="4" destOrd="0" presId="urn:microsoft.com/office/officeart/2005/8/layout/radial4"/>
    <dgm:cxn modelId="{ADD3BC36-2400-4265-BB84-531B8771878C}" type="presParOf" srcId="{B836E940-E4C9-4396-A6C4-23D91E4D418F}" destId="{DC542AF5-821F-4140-9D83-4F494ACBA9EB}" srcOrd="5" destOrd="0" presId="urn:microsoft.com/office/officeart/2005/8/layout/radial4"/>
    <dgm:cxn modelId="{1E0C0BFE-354C-4756-B4A9-4E8D1E66D914}" type="presParOf" srcId="{B836E940-E4C9-4396-A6C4-23D91E4D418F}" destId="{006C3DDB-29C5-44AF-B796-668892705033}" srcOrd="6" destOrd="0" presId="urn:microsoft.com/office/officeart/2005/8/layout/radial4"/>
    <dgm:cxn modelId="{A0399FD6-2D95-4531-A8F3-EEAAE7F6E4E8}" type="presParOf" srcId="{B836E940-E4C9-4396-A6C4-23D91E4D418F}" destId="{57FD3EB5-5A96-466A-A5EC-445CD270595A}" srcOrd="7" destOrd="0" presId="urn:microsoft.com/office/officeart/2005/8/layout/radial4"/>
    <dgm:cxn modelId="{98201507-C308-4FCD-8D02-A7716AB4A3FE}" type="presParOf" srcId="{B836E940-E4C9-4396-A6C4-23D91E4D418F}" destId="{F449EF21-2C4B-4F9D-8F30-812E5A07981D}" srcOrd="8" destOrd="0" presId="urn:microsoft.com/office/officeart/2005/8/layout/radial4"/>
    <dgm:cxn modelId="{AE7B73F6-DF28-45F3-A0AC-F2854AE31A36}" type="presParOf" srcId="{B836E940-E4C9-4396-A6C4-23D91E4D418F}" destId="{DA3E4106-6DD7-4495-84AA-D43743463829}" srcOrd="9" destOrd="0" presId="urn:microsoft.com/office/officeart/2005/8/layout/radial4"/>
    <dgm:cxn modelId="{2AF24F08-59DA-48EF-B5D1-71762C2725A2}" type="presParOf" srcId="{B836E940-E4C9-4396-A6C4-23D91E4D418F}" destId="{BB151B6B-90C4-4C78-8B2E-9B39BE48D472}" srcOrd="10" destOrd="0" presId="urn:microsoft.com/office/officeart/2005/8/layout/radial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843664-7EEC-47F2-A918-BE1F299FDF79}">
      <dsp:nvSpPr>
        <dsp:cNvPr id="0" name=""/>
        <dsp:cNvSpPr/>
      </dsp:nvSpPr>
      <dsp:spPr>
        <a:xfrm>
          <a:off x="3467096" y="1837673"/>
          <a:ext cx="2520010" cy="180000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Онкологический диспансер ( 295 коек)</a:t>
          </a:r>
          <a:endParaRPr lang="ru-RU" sz="1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836143" y="2101277"/>
        <a:ext cx="1781916" cy="1272796"/>
      </dsp:txXfrm>
    </dsp:sp>
    <dsp:sp modelId="{90328ED4-9A80-44D2-A562-294399925C0C}">
      <dsp:nvSpPr>
        <dsp:cNvPr id="0" name=""/>
        <dsp:cNvSpPr/>
      </dsp:nvSpPr>
      <dsp:spPr>
        <a:xfrm rot="12728378">
          <a:off x="1063392" y="1120430"/>
          <a:ext cx="2874983" cy="643003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1CC8AD-E39D-46BA-940D-EC5B26BBCB6C}">
      <dsp:nvSpPr>
        <dsp:cNvPr id="0" name=""/>
        <dsp:cNvSpPr/>
      </dsp:nvSpPr>
      <dsp:spPr>
        <a:xfrm>
          <a:off x="133235" y="0"/>
          <a:ext cx="2143345" cy="104962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ПОК(4) Вологда</a:t>
          </a:r>
          <a:endParaRPr lang="ru-RU" sz="16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163977" y="30742"/>
        <a:ext cx="2081861" cy="988137"/>
      </dsp:txXfrm>
    </dsp:sp>
    <dsp:sp modelId="{60A7EA90-6C98-4785-96C7-6C744A0CD634}">
      <dsp:nvSpPr>
        <dsp:cNvPr id="0" name=""/>
        <dsp:cNvSpPr/>
      </dsp:nvSpPr>
      <dsp:spPr>
        <a:xfrm rot="10843645">
          <a:off x="1419842" y="2212868"/>
          <a:ext cx="2171855" cy="643003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20EDDB-C441-445C-8CC0-805ADD622046}">
      <dsp:nvSpPr>
        <dsp:cNvPr id="0" name=""/>
        <dsp:cNvSpPr/>
      </dsp:nvSpPr>
      <dsp:spPr>
        <a:xfrm>
          <a:off x="113325" y="1920104"/>
          <a:ext cx="2143345" cy="104962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ПОК( 1) Череповец</a:t>
          </a:r>
          <a:endParaRPr lang="ru-RU" sz="16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144067" y="1950846"/>
        <a:ext cx="2081861" cy="988137"/>
      </dsp:txXfrm>
    </dsp:sp>
    <dsp:sp modelId="{DC542AF5-821F-4140-9D83-4F494ACBA9EB}">
      <dsp:nvSpPr>
        <dsp:cNvPr id="0" name=""/>
        <dsp:cNvSpPr/>
      </dsp:nvSpPr>
      <dsp:spPr>
        <a:xfrm rot="16200000">
          <a:off x="824201" y="3074275"/>
          <a:ext cx="834795" cy="583853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6C3DDB-29C5-44AF-B796-668892705033}">
      <dsp:nvSpPr>
        <dsp:cNvPr id="0" name=""/>
        <dsp:cNvSpPr/>
      </dsp:nvSpPr>
      <dsp:spPr>
        <a:xfrm>
          <a:off x="210070" y="3830675"/>
          <a:ext cx="2143345" cy="104962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Онкологическое отделение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ВОКБ№2 (90 коек)</a:t>
          </a:r>
          <a:endParaRPr lang="ru-RU" sz="16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40812" y="3861417"/>
        <a:ext cx="2081861" cy="988137"/>
      </dsp:txXfrm>
    </dsp:sp>
    <dsp:sp modelId="{57FD3EB5-5A96-466A-A5EC-445CD270595A}">
      <dsp:nvSpPr>
        <dsp:cNvPr id="0" name=""/>
        <dsp:cNvSpPr/>
      </dsp:nvSpPr>
      <dsp:spPr>
        <a:xfrm rot="1619814">
          <a:off x="5647297" y="3467920"/>
          <a:ext cx="2799668" cy="643003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49EF21-2C4B-4F9D-8F30-812E5A07981D}">
      <dsp:nvSpPr>
        <dsp:cNvPr id="0" name=""/>
        <dsp:cNvSpPr/>
      </dsp:nvSpPr>
      <dsp:spPr>
        <a:xfrm>
          <a:off x="7321023" y="4093153"/>
          <a:ext cx="2143345" cy="102397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ЦРБ</a:t>
          </a:r>
          <a:endParaRPr lang="ru-RU" sz="16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7351014" y="4123144"/>
        <a:ext cx="2083363" cy="963988"/>
      </dsp:txXfrm>
    </dsp:sp>
    <dsp:sp modelId="{DA3E4106-6DD7-4495-84AA-D43743463829}">
      <dsp:nvSpPr>
        <dsp:cNvPr id="0" name=""/>
        <dsp:cNvSpPr/>
      </dsp:nvSpPr>
      <dsp:spPr>
        <a:xfrm rot="5316863">
          <a:off x="7689110" y="3160217"/>
          <a:ext cx="1194137" cy="684194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151B6B-90C4-4C78-8B2E-9B39BE48D472}">
      <dsp:nvSpPr>
        <dsp:cNvPr id="0" name=""/>
        <dsp:cNvSpPr/>
      </dsp:nvSpPr>
      <dsp:spPr>
        <a:xfrm>
          <a:off x="7069742" y="1986136"/>
          <a:ext cx="2143345" cy="102397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ВОКБ № 1 гематология (32 койки), нейрохирургия</a:t>
          </a:r>
          <a:endParaRPr lang="ru-RU" sz="16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7099733" y="2016127"/>
        <a:ext cx="2083363" cy="9639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0.25604</cdr:x>
      <cdr:y>0</cdr:y>
    </cdr:from>
    <cdr:to>
      <cdr:x>0.48374</cdr:x>
      <cdr:y>0.06892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2249348" y="0"/>
          <a:ext cx="2000264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2000" b="1" dirty="0">
            <a:ln>
              <a:solidFill>
                <a:srgbClr val="C00000"/>
              </a:solidFill>
            </a:ln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ea typeface="Tahoma" pitchFamily="34" charset="0"/>
            <a:cs typeface="Tahoma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0.52567</cdr:x>
      <cdr:y>0.02542</cdr:y>
    </cdr:from>
    <cdr:to>
      <cdr:x>0.68864</cdr:x>
      <cdr:y>0.09604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4750248" y="132904"/>
          <a:ext cx="1472689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dirty="0">
            <a:solidFill>
              <a:srgbClr val="FF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7C8D5-3C63-43DF-A771-44AFD5368321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DB27D-E341-4979-BECF-0C55497F41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08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453771">
              <a:defRPr/>
            </a:pPr>
            <a:r>
              <a:rPr lang="ru-RU" dirty="0" smtClean="0"/>
              <a:t>На данном слайде представляем вашему вниманию структуру заболеваемости по основным локализациям в прошедшем году. </a:t>
            </a:r>
            <a:r>
              <a:rPr lang="ru-RU" b="1" i="1" dirty="0" smtClean="0">
                <a:solidFill>
                  <a:srgbClr val="FF0000"/>
                </a:solidFill>
              </a:rPr>
              <a:t>По цветам: голубой</a:t>
            </a:r>
            <a:r>
              <a:rPr lang="ru-RU" b="1" i="1" baseline="0" dirty="0" smtClean="0">
                <a:solidFill>
                  <a:srgbClr val="FF0000"/>
                </a:solidFill>
              </a:rPr>
              <a:t>–без изменений, зеленый – уменьшилось число случаев ЗНО, красный – имеется  рост.</a:t>
            </a:r>
            <a:r>
              <a:rPr lang="ru-RU" baseline="0" dirty="0" smtClean="0"/>
              <a:t> </a:t>
            </a:r>
            <a:r>
              <a:rPr lang="ru-RU" dirty="0" smtClean="0"/>
              <a:t>«Лидеры» в структуре заболеваемости не поменялись. По прежнему на первом месте новообразования кожи с меланомой(- 53 случая, в сравнении с 2016г. ), на втором – молочная железа (-14 случаев), на третьем –легкие (+71 случаев). Увеличение заболеваемости отмечается так же по таким локализациям, как</a:t>
            </a:r>
            <a:r>
              <a:rPr lang="ru-RU" baseline="0" dirty="0" smtClean="0"/>
              <a:t> </a:t>
            </a:r>
            <a:r>
              <a:rPr lang="ru-RU" dirty="0" smtClean="0"/>
              <a:t>предстательная железа + 69 случаев, печень</a:t>
            </a:r>
            <a:r>
              <a:rPr lang="ru-RU" baseline="0" dirty="0" smtClean="0"/>
              <a:t> </a:t>
            </a:r>
            <a:r>
              <a:rPr lang="ru-RU" dirty="0" smtClean="0"/>
              <a:t>+27 случаев, глотка, шейка матки (+ 11 случаев). </a:t>
            </a:r>
            <a:endParaRPr lang="ru-RU" dirty="0" smtClean="0">
              <a:solidFill>
                <a:srgbClr val="00B05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FACAB-CE23-4D69-A11E-3D017D0E130F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404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структуре смертности в 2017 году первые два места,</a:t>
            </a:r>
            <a:r>
              <a:rPr lang="ru-RU" baseline="0" dirty="0" smtClean="0"/>
              <a:t> как и в прошлом году, занимают легкие, желудок. На третье место переместился рак прямой кишки, до этого третье место занимала ободочная кишка. </a:t>
            </a:r>
            <a:r>
              <a:rPr lang="ru-RU" i="0" u="none" baseline="0" dirty="0" smtClean="0"/>
              <a:t>Обращает на себя внимание резкое увеличение показателя смертности от лейкозов, </a:t>
            </a:r>
            <a:r>
              <a:rPr lang="ru-RU" i="0" u="none" baseline="0" dirty="0" err="1" smtClean="0"/>
              <a:t>лимфом</a:t>
            </a:r>
            <a:r>
              <a:rPr lang="ru-RU" i="0" u="none" baseline="0" dirty="0" smtClean="0"/>
              <a:t> и предстательной железы </a:t>
            </a:r>
            <a:r>
              <a:rPr lang="ru-RU" i="0" u="none" dirty="0" smtClean="0">
                <a:solidFill>
                  <a:srgbClr val="FF0000"/>
                </a:solidFill>
              </a:rPr>
              <a:t>+ по 30 случаев, мочевого пузыря </a:t>
            </a:r>
            <a:r>
              <a:rPr lang="ru-RU" i="0" u="none" baseline="0" dirty="0" smtClean="0">
                <a:solidFill>
                  <a:srgbClr val="FF0000"/>
                </a:solidFill>
              </a:rPr>
              <a:t>+29 случаев</a:t>
            </a:r>
            <a:r>
              <a:rPr lang="ru-RU" i="0" u="none" dirty="0" smtClean="0">
                <a:solidFill>
                  <a:srgbClr val="FF0000"/>
                </a:solidFill>
              </a:rPr>
              <a:t>, ободочная кишка</a:t>
            </a:r>
            <a:r>
              <a:rPr lang="ru-RU" i="0" u="none" baseline="0" dirty="0" smtClean="0">
                <a:solidFill>
                  <a:srgbClr val="FF0000"/>
                </a:solidFill>
              </a:rPr>
              <a:t>+17 случаев</a:t>
            </a:r>
            <a:r>
              <a:rPr lang="ru-RU" i="0" u="none" dirty="0" smtClean="0">
                <a:solidFill>
                  <a:srgbClr val="FF0000"/>
                </a:solidFill>
              </a:rPr>
              <a:t> и рака  гортани+ 12 случаев. Отмечается снижение смертности по раку поджелудочной железы -50 случаев, желудка -36 случаев, печени-6 случаев, трахеи и легкого всего на 4 случая.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FACAB-CE23-4D69-A11E-3D017D0E130F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08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Верификация диагноза в области по-прежнему</a:t>
            </a:r>
            <a:r>
              <a:rPr lang="ru-RU" baseline="0" dirty="0" smtClean="0"/>
              <a:t> высокая, составляет 92,5%, показатели РФ и СЗФО на том же уровне.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366A8-BBBF-2D47-AC6A-2E83864F4EBD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583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Еще одним индикатором, отражающим эффективность работы МО было выявление ЗНО в ранних стадиях. Первые три места по данному показателю занимают Усть-Кубинская ЦРБ, г. Череповец и Череповецкая ЦРБ . На последних строчках, уже традиционно в этом году – Харовская, Кич-Городецкая и Бабаевская ЦРБ.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62E2C-AE2C-4C33-BE77-F79649D07BE4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593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Связанный с предыдущим показателем показатель запущенности. Обращают на себя внимание те районы, которые имеют низкий показатель активной выявляемости. Именно они должны настораживать при рассмотрении показателя запущенности. Это такие районы, как Вашкинский, Харовский и Кадуйский.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62E2C-AE2C-4C33-BE77-F79649D07BE4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110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50AF-9249-4F4F-85AC-DBB14686CF8C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ADDE-6727-4566-B2D1-EDCB97DB68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053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50AF-9249-4F4F-85AC-DBB14686CF8C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ADDE-6727-4566-B2D1-EDCB97DB68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18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50AF-9249-4F4F-85AC-DBB14686CF8C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ADDE-6727-4566-B2D1-EDCB97DB68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268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50AF-9249-4F4F-85AC-DBB14686CF8C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ADDE-6727-4566-B2D1-EDCB97DB68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596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50AF-9249-4F4F-85AC-DBB14686CF8C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ADDE-6727-4566-B2D1-EDCB97DB68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72179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50AF-9249-4F4F-85AC-DBB14686CF8C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ADDE-6727-4566-B2D1-EDCB97DB68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6675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50AF-9249-4F4F-85AC-DBB14686CF8C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ADDE-6727-4566-B2D1-EDCB97DB68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470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50AF-9249-4F4F-85AC-DBB14686CF8C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ADDE-6727-4566-B2D1-EDCB97DB68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598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50AF-9249-4F4F-85AC-DBB14686CF8C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ADDE-6727-4566-B2D1-EDCB97DB68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397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50AF-9249-4F4F-85AC-DBB14686CF8C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ADDE-6727-4566-B2D1-EDCB97DB68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232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50AF-9249-4F4F-85AC-DBB14686CF8C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ADDE-6727-4566-B2D1-EDCB97DB68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762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50AF-9249-4F4F-85AC-DBB14686CF8C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ADDE-6727-4566-B2D1-EDCB97DB68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19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50AF-9249-4F4F-85AC-DBB14686CF8C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ADDE-6727-4566-B2D1-EDCB97DB68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20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50AF-9249-4F4F-85AC-DBB14686CF8C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ADDE-6727-4566-B2D1-EDCB97DB68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49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50AF-9249-4F4F-85AC-DBB14686CF8C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ADDE-6727-4566-B2D1-EDCB97DB68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982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50AF-9249-4F4F-85AC-DBB14686CF8C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ADDE-6727-4566-B2D1-EDCB97DB68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169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C50AF-9249-4F4F-85AC-DBB14686CF8C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49EADDE-6727-4566-B2D1-EDCB97DB68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094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andex.ru/images/search?p=3&amp;text=%D0%BA%D0%B0%D0%B4%D1%80%D1%8B%20%D1%80%D0%B5%D1%88%D0%B0%D1%8E%D1%82%20%D0%B2%D1%81%D0%B5%20%D0%BA%D0%B0%D1%80%D1%82%D0%B8%D0%BD%D0%BA%D0%B8&amp;pos=110&amp;rpt=simage&amp;img_url=https://i.ytimg.com/vi/ZDheWDs8Evw/mqdefault.jpg&amp;lr=21&amp;rlt_url=https://i.simpalsmedia.com/point.md/news/900x900/ae4a064c5cbf6dc27e399765ca838099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695" y="323402"/>
            <a:ext cx="9810974" cy="6274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200" u="sng" dirty="0">
                <a:ea typeface="Calibri" panose="020F0502020204030204" pitchFamily="34" charset="0"/>
                <a:cs typeface="Times New Roman" panose="02020603050405020304" pitchFamily="18" charset="0"/>
              </a:rPr>
              <a:t>Злокачественные новообразования являются одной из важнейших медико-социальных проблем современного общества. Ежегодно в России регистрируется </a:t>
            </a:r>
            <a:r>
              <a:rPr lang="ru-RU" sz="3200" u="sng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около </a:t>
            </a:r>
            <a:r>
              <a:rPr lang="ru-RU" sz="3200" u="sng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600 </a:t>
            </a:r>
            <a:r>
              <a:rPr lang="ru-RU" sz="3200" u="sng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тыс.</a:t>
            </a:r>
            <a:r>
              <a:rPr lang="ru-RU" sz="3200" u="sng" dirty="0">
                <a:ea typeface="Calibri" panose="020F0502020204030204" pitchFamily="34" charset="0"/>
                <a:cs typeface="Times New Roman" panose="02020603050405020304" pitchFamily="18" charset="0"/>
              </a:rPr>
              <a:t> больных с впервые  жизни установленным диагнозом злокачественного новообразования. По данным ВОЗ, в мире ежегодно регистрируется около 9 млн. новых случаев онкологических заболеваний. В настоящее время ЗНО занимают 2 место по причинам смертности населения РФ, уступая лишь сердечно-сосудистым заболеваниям .</a:t>
            </a:r>
            <a:endParaRPr lang="ru-RU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10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998" y="0"/>
            <a:ext cx="5714997" cy="857256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Запущенность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(%)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532504"/>
              </p:ext>
            </p:extLst>
          </p:nvPr>
        </p:nvGraphicFramePr>
        <p:xfrm>
          <a:off x="143339" y="857256"/>
          <a:ext cx="12048661" cy="5953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286502" y="1000108"/>
            <a:ext cx="3048021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ВО – 20,3</a:t>
            </a:r>
          </a:p>
          <a:p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РФ – 20,2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4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712511228"/>
              </p:ext>
            </p:extLst>
          </p:nvPr>
        </p:nvGraphicFramePr>
        <p:xfrm>
          <a:off x="142875" y="581025"/>
          <a:ext cx="11925300" cy="605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971800" y="142875"/>
            <a:ext cx="5198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Показатели службы 11 месяцев 2017, 2018 </a:t>
            </a:r>
            <a:r>
              <a:rPr lang="ru-RU" dirty="0" err="1" smtClean="0"/>
              <a:t>г.г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254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69818"/>
            <a:ext cx="8596668" cy="112340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2800" dirty="0" smtClean="0"/>
              <a:t>Структура онкологической службы</a:t>
            </a:r>
            <a:br>
              <a:rPr lang="ru-RU" sz="2800" dirty="0" smtClean="0"/>
            </a:br>
            <a:r>
              <a:rPr lang="ru-RU" sz="2800" dirty="0" smtClean="0"/>
              <a:t> Вологодской области( взрослое население)</a:t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7602786"/>
              </p:ext>
            </p:extLst>
          </p:nvPr>
        </p:nvGraphicFramePr>
        <p:xfrm>
          <a:off x="390525" y="1293224"/>
          <a:ext cx="9734550" cy="5302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Блок-схема: узел суммирования 7"/>
          <p:cNvSpPr/>
          <p:nvPr/>
        </p:nvSpPr>
        <p:spPr>
          <a:xfrm>
            <a:off x="8463410" y="1293224"/>
            <a:ext cx="1391468" cy="1256483"/>
          </a:xfrm>
          <a:prstGeom prst="flowChartSummingJuncti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Хоспис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47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567" y="1332411"/>
            <a:ext cx="9472385" cy="4708951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« Кадры решают все»</a:t>
            </a: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757954" y="457201"/>
            <a:ext cx="2246812" cy="240356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Обеспеченность врачами онкологами 2,36 на 100 000 населения (в 2 раза ниже РФ)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4100" name="Picture 4" descr="https://im0-tub-ru.yandex.net/i?id=a390319abc3ee04f0291ed7a2eb3dcfb&amp;n=33&amp;w=185&amp;h=15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568" y="1456509"/>
            <a:ext cx="1762125" cy="142875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999189"/>
              </p:ext>
            </p:extLst>
          </p:nvPr>
        </p:nvGraphicFramePr>
        <p:xfrm>
          <a:off x="2047694" y="2170884"/>
          <a:ext cx="7710260" cy="17248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10646"/>
                <a:gridCol w="728285"/>
                <a:gridCol w="1162050"/>
                <a:gridCol w="1309279"/>
              </a:tblGrid>
              <a:tr h="765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врачи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Из них онкологи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медсестры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31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Число физических лиц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82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22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169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57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Коэффициент совместителей (соотношение занятых должностей и числа физических лиц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1,18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1,32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1,23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387990"/>
              </p:ext>
            </p:extLst>
          </p:nvPr>
        </p:nvGraphicFramePr>
        <p:xfrm>
          <a:off x="560830" y="4403028"/>
          <a:ext cx="7749323" cy="1712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80766"/>
                <a:gridCol w="678179"/>
                <a:gridCol w="1200150"/>
                <a:gridCol w="1290228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2017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2018 (11 месяцев)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РФ 2017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Число онкологов на 1 </a:t>
                      </a:r>
                      <a:r>
                        <a:rPr lang="ru-RU" sz="1500" dirty="0" smtClean="0">
                          <a:effectLst/>
                        </a:rPr>
                        <a:t>000</a:t>
                      </a:r>
                      <a:r>
                        <a:rPr lang="ru-RU" sz="1500" baseline="0" dirty="0" smtClean="0">
                          <a:effectLst/>
                        </a:rPr>
                        <a:t> </a:t>
                      </a:r>
                      <a:r>
                        <a:rPr lang="ru-RU" sz="1500" dirty="0" smtClean="0">
                          <a:effectLst/>
                        </a:rPr>
                        <a:t> </a:t>
                      </a:r>
                      <a:r>
                        <a:rPr lang="ru-RU" sz="1500" dirty="0">
                          <a:effectLst/>
                        </a:rPr>
                        <a:t>случаев, вновь выявленных ЗНО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6,6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6,7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12,7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Онкологов на 100 </a:t>
                      </a:r>
                      <a:r>
                        <a:rPr lang="ru-RU" sz="1500" dirty="0" smtClean="0">
                          <a:effectLst/>
                        </a:rPr>
                        <a:t>000 </a:t>
                      </a:r>
                      <a:r>
                        <a:rPr lang="ru-RU" sz="1500" dirty="0">
                          <a:effectLst/>
                        </a:rPr>
                        <a:t>населения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2,4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2,5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5,0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Соотношение диспансерного учета на 1 врача-онколога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950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966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484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3608848"/>
              </p:ext>
            </p:extLst>
          </p:nvPr>
        </p:nvGraphicFramePr>
        <p:xfrm>
          <a:off x="7734300" y="4043485"/>
          <a:ext cx="4381501" cy="2720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672579797"/>
              </p:ext>
            </p:extLst>
          </p:nvPr>
        </p:nvGraphicFramePr>
        <p:xfrm>
          <a:off x="381000" y="209550"/>
          <a:ext cx="9906000" cy="6229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193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149531"/>
            <a:ext cx="8596668" cy="54227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 smtClean="0"/>
              <a:t>Материально – техническая база</a:t>
            </a:r>
          </a:p>
          <a:p>
            <a:r>
              <a:rPr lang="ru-RU" sz="2800" dirty="0" smtClean="0"/>
              <a:t>медицинское оборудование для проведения лучевой терапии « морально» устарело (длительные периоды простоя)</a:t>
            </a:r>
          </a:p>
          <a:p>
            <a:r>
              <a:rPr lang="ru-RU" sz="2800" dirty="0" smtClean="0"/>
              <a:t>не хватает оборудования для выполнения высокотехнологичных методов обследования и лечения (хирургические стойки, оборудование для патологоанатомического отделения,  КТ и МРТ)</a:t>
            </a:r>
          </a:p>
          <a:p>
            <a:r>
              <a:rPr lang="ru-RU" sz="2800" dirty="0" smtClean="0"/>
              <a:t>дефицит площадей, в том числе и для </a:t>
            </a:r>
          </a:p>
          <a:p>
            <a:pPr>
              <a:buNone/>
            </a:pPr>
            <a:r>
              <a:rPr lang="ru-RU" sz="2800" dirty="0" smtClean="0"/>
              <a:t>   размещения пациентов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04775"/>
            <a:ext cx="8596668" cy="1320800"/>
          </a:xfrm>
        </p:spPr>
        <p:txBody>
          <a:bodyPr/>
          <a:lstStyle/>
          <a:p>
            <a:r>
              <a:rPr lang="ru-RU" dirty="0" smtClean="0"/>
              <a:t>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425575"/>
            <a:ext cx="8596668" cy="48265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/>
              <a:t>Профилактика злокачественных новообразований</a:t>
            </a:r>
          </a:p>
          <a:p>
            <a:endParaRPr lang="ru-RU" sz="2800" dirty="0" smtClean="0"/>
          </a:p>
          <a:p>
            <a:r>
              <a:rPr lang="ru-RU" sz="2800" dirty="0" smtClean="0"/>
              <a:t>популяризация ЗОЖ</a:t>
            </a:r>
          </a:p>
          <a:p>
            <a:r>
              <a:rPr lang="ru-RU" sz="2800" dirty="0" smtClean="0"/>
              <a:t>отказ от курения</a:t>
            </a:r>
          </a:p>
          <a:p>
            <a:r>
              <a:rPr lang="ru-RU" sz="2800" dirty="0" smtClean="0"/>
              <a:t>борьба с ожирением и т.д.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3" y="1472293"/>
            <a:ext cx="8971491" cy="4931019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/>
              <a:t>Низкая эффективность диспансеризации</a:t>
            </a:r>
          </a:p>
          <a:p>
            <a:endParaRPr lang="ru-RU" sz="2400" dirty="0" smtClean="0"/>
          </a:p>
          <a:p>
            <a:r>
              <a:rPr lang="ru-RU" sz="2800" dirty="0" smtClean="0"/>
              <a:t>Отсутствие целевых групп</a:t>
            </a:r>
          </a:p>
          <a:p>
            <a:r>
              <a:rPr lang="ru-RU" sz="2800" dirty="0" smtClean="0"/>
              <a:t>Недостаточный охват населения(« мнимые» отказы пациентов от проведения диагностических обследований)</a:t>
            </a:r>
          </a:p>
          <a:p>
            <a:r>
              <a:rPr lang="ru-RU" sz="2800" dirty="0" smtClean="0"/>
              <a:t>Скрининговые мероприятия  малоэффективны</a:t>
            </a:r>
          </a:p>
          <a:p>
            <a:r>
              <a:rPr lang="ru-RU" sz="2800" dirty="0" smtClean="0"/>
              <a:t>Отсутствует контроль качества диспансеризации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293223"/>
            <a:ext cx="8596668" cy="474813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Ранняя диагностика</a:t>
            </a:r>
          </a:p>
          <a:p>
            <a:r>
              <a:rPr lang="ru-RU" sz="2800" dirty="0" smtClean="0"/>
              <a:t>Отсутствие </a:t>
            </a:r>
            <a:r>
              <a:rPr lang="ru-RU" sz="2800" dirty="0" err="1" smtClean="0"/>
              <a:t>онконастороженности</a:t>
            </a:r>
            <a:r>
              <a:rPr lang="ru-RU" sz="2800" dirty="0" smtClean="0"/>
              <a:t> у врачей первичного звена</a:t>
            </a:r>
          </a:p>
          <a:p>
            <a:r>
              <a:rPr lang="ru-RU" sz="2800" dirty="0" smtClean="0"/>
              <a:t>Формальный подход к образовательным программам( </a:t>
            </a:r>
            <a:r>
              <a:rPr lang="ru-RU" sz="2800" dirty="0" err="1" smtClean="0"/>
              <a:t>вебинары</a:t>
            </a:r>
            <a:r>
              <a:rPr lang="ru-RU" sz="2800" dirty="0" smtClean="0"/>
              <a:t>, семинары и т.д.)</a:t>
            </a:r>
          </a:p>
          <a:p>
            <a:r>
              <a:rPr lang="ru-RU" sz="2800" dirty="0" smtClean="0"/>
              <a:t>Отсутствие на первичном звене санитарно-просветительной работы</a:t>
            </a:r>
          </a:p>
          <a:p>
            <a:r>
              <a:rPr lang="ru-RU" sz="2800" dirty="0" smtClean="0"/>
              <a:t>Низкий охват осмотрами  групп высокого риска( диспансерное наблюдение)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175657"/>
            <a:ext cx="8596668" cy="486570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800" dirty="0" smtClean="0"/>
              <a:t>Обследование и лечение</a:t>
            </a:r>
          </a:p>
          <a:p>
            <a:r>
              <a:rPr lang="ru-RU" sz="2800" dirty="0" smtClean="0"/>
              <a:t>Отсутствие в области дорогостоящих методов обследования( ПЭТ) и стереотаксическая лучевая терапия</a:t>
            </a:r>
          </a:p>
          <a:p>
            <a:r>
              <a:rPr lang="ru-RU" sz="2800" dirty="0" smtClean="0"/>
              <a:t>Тариф ОМС не всегда покрывает затраты по лечение больного</a:t>
            </a:r>
          </a:p>
          <a:p>
            <a:r>
              <a:rPr lang="ru-RU" sz="2800" dirty="0" smtClean="0"/>
              <a:t>Ограничение в лечении больных по дорогостоящим КСГ</a:t>
            </a:r>
          </a:p>
          <a:p>
            <a:r>
              <a:rPr lang="ru-RU" sz="2800" dirty="0" smtClean="0"/>
              <a:t>Постоянные перебои с поставками противоопухолевых препаратов российскими производителями</a:t>
            </a:r>
          </a:p>
          <a:p>
            <a:endParaRPr lang="ru-RU" sz="2800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5521387"/>
              </p:ext>
            </p:extLst>
          </p:nvPr>
        </p:nvGraphicFramePr>
        <p:xfrm>
          <a:off x="946845" y="199306"/>
          <a:ext cx="748883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008110"/>
              </p:ext>
            </p:extLst>
          </p:nvPr>
        </p:nvGraphicFramePr>
        <p:xfrm>
          <a:off x="946845" y="3729980"/>
          <a:ext cx="741682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251085"/>
              </p:ext>
            </p:extLst>
          </p:nvPr>
        </p:nvGraphicFramePr>
        <p:xfrm>
          <a:off x="8489354" y="449449"/>
          <a:ext cx="864096" cy="19442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254496"/>
              </a:tblGrid>
              <a:tr h="69975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Прирост </a:t>
                      </a:r>
                      <a:r>
                        <a:rPr lang="ru-RU" sz="1400" u="none" strike="noStrike" dirty="0" smtClean="0">
                          <a:effectLst/>
                        </a:rPr>
                        <a:t> </a:t>
                      </a:r>
                    </a:p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за 10 лет </a:t>
                      </a:r>
                      <a:endParaRPr lang="ru-RU" sz="14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223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21,21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Cyr"/>
                        </a:rPr>
                        <a:t>%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</a:tr>
              <a:tr h="622233">
                <a:tc>
                  <a:txBody>
                    <a:bodyPr/>
                    <a:lstStyle/>
                    <a:p>
                      <a:pPr algn="r" fontAlgn="b"/>
                      <a:endParaRPr lang="ru-RU" sz="1400" b="1" u="none" strike="noStrike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r" fontAlgn="b"/>
                      <a:r>
                        <a:rPr lang="ru-RU" sz="1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10,48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Cyr"/>
                        </a:rPr>
                        <a:t>%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304890"/>
              </p:ext>
            </p:extLst>
          </p:nvPr>
        </p:nvGraphicFramePr>
        <p:xfrm>
          <a:off x="8561362" y="3729980"/>
          <a:ext cx="792088" cy="24092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7592"/>
                <a:gridCol w="254496"/>
              </a:tblGrid>
              <a:tr h="52997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Прирост </a:t>
                      </a:r>
                    </a:p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за 10 лет </a:t>
                      </a:r>
                      <a:endParaRPr lang="ru-RU" sz="14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91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1,5%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</a:tr>
              <a:tr h="599107">
                <a:tc>
                  <a:txBody>
                    <a:bodyPr/>
                    <a:lstStyle/>
                    <a:p>
                      <a:pPr algn="ctr" fontAlgn="b"/>
                      <a:endParaRPr lang="ru-RU" sz="140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ru-RU" sz="140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ru-RU" sz="140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ru-RU" sz="14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- 8,21%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910214" y="6581002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/>
              <a:t>Каприн А.Д., Старинский В.В., Петрова Г.В. 2018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496697" y="1867989"/>
            <a:ext cx="2695303" cy="24819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/>
              <a:t>Задача современного здравоохранения – несмотря на рост заболеваемости, сдерживать смертность.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817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4458" y="1332411"/>
            <a:ext cx="9142941" cy="4706439"/>
          </a:xfrm>
        </p:spPr>
        <p:txBody>
          <a:bodyPr>
            <a:noAutofit/>
          </a:bodyPr>
          <a:lstStyle/>
          <a:p>
            <a:r>
              <a:rPr lang="ru-RU" sz="2600" dirty="0" smtClean="0"/>
              <a:t>Сбор информации о заболеваемости и смертность больных со злокачественными новообразованиями (КАНЦЕР-РЕГИСТР);</a:t>
            </a:r>
          </a:p>
          <a:p>
            <a:r>
              <a:rPr lang="ru-RU" sz="2600" dirty="0" smtClean="0"/>
              <a:t>Ограниченная доступность сведений об онкологических больных из ЛПУ области</a:t>
            </a:r>
          </a:p>
          <a:p>
            <a:r>
              <a:rPr lang="ru-RU" sz="2600" dirty="0" smtClean="0"/>
              <a:t>Несвоевременное предоставление информации</a:t>
            </a:r>
          </a:p>
          <a:p>
            <a:r>
              <a:rPr lang="ru-RU" sz="2600" dirty="0" smtClean="0"/>
              <a:t>Отсутствие доступа к базе данных органов ЗАГС для своевременного учета умерших от ЗНО, а так же умерших от неонкологических причин, состоящих в </a:t>
            </a:r>
            <a:r>
              <a:rPr lang="ru-RU" sz="2600" dirty="0" err="1" smtClean="0"/>
              <a:t>канцер-регистре</a:t>
            </a:r>
            <a:endParaRPr lang="ru-RU" sz="2600" dirty="0" smtClean="0"/>
          </a:p>
          <a:p>
            <a:r>
              <a:rPr lang="ru-RU" sz="2600" dirty="0" smtClean="0"/>
              <a:t>Отсутствие кадров и низкая заработная плата врачей-статистиков.</a:t>
            </a:r>
            <a:endParaRPr lang="ru-RU" sz="2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Пути решения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9575" y="1398589"/>
            <a:ext cx="8569152" cy="5307011"/>
          </a:xfrm>
        </p:spPr>
        <p:txBody>
          <a:bodyPr>
            <a:noAutofit/>
          </a:bodyPr>
          <a:lstStyle/>
          <a:p>
            <a:r>
              <a:rPr lang="ru-RU" sz="2600" dirty="0" smtClean="0">
                <a:cs typeface="Times New Roman" pitchFamily="18" charset="0"/>
              </a:rPr>
              <a:t>Создание единой сети онкологической службы Вологодской области (с подчинение головному учреждению БУЗ ВО Вологодский областной онкологический диспансер)</a:t>
            </a:r>
          </a:p>
          <a:p>
            <a:r>
              <a:rPr lang="ru-RU" sz="2600" dirty="0" smtClean="0">
                <a:cs typeface="Times New Roman" pitchFamily="18" charset="0"/>
              </a:rPr>
              <a:t>Реализация региональной программы «Борьба с онкологическими заболеваниями»</a:t>
            </a:r>
          </a:p>
          <a:p>
            <a:r>
              <a:rPr lang="ru-RU" sz="2600" dirty="0" smtClean="0">
                <a:cs typeface="Times New Roman" pitchFamily="18" charset="0"/>
              </a:rPr>
              <a:t> Подготовка кадров для онкологической службы (из числа студентов 6 курса  в «целевой ординатуре»)</a:t>
            </a:r>
          </a:p>
          <a:p>
            <a:r>
              <a:rPr lang="ru-RU" sz="2600" dirty="0" smtClean="0">
                <a:cs typeface="Times New Roman" pitchFamily="18" charset="0"/>
              </a:rPr>
              <a:t>Разработка мер социальной поддержки молодым специалистам (служебное жилье, «льготная ипотека»)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Пути решения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0975" y="1241425"/>
            <a:ext cx="10325100" cy="5588000"/>
          </a:xfrm>
        </p:spPr>
        <p:txBody>
          <a:bodyPr>
            <a:noAutofit/>
          </a:bodyPr>
          <a:lstStyle/>
          <a:p>
            <a:r>
              <a:rPr lang="ru-RU" sz="2200" dirty="0" smtClean="0"/>
              <a:t>Своевременная коррекция объемов медицинской помощи и коэффициентов уровня оказания медицинской помощи для онкологического диспансера</a:t>
            </a:r>
          </a:p>
          <a:p>
            <a:r>
              <a:rPr lang="ru-RU" sz="2200" dirty="0" smtClean="0"/>
              <a:t>Взаимодействие департамента здравоохранения и ТФОМС по вопросам  определения тарифа на территории Вологодской области на телемедицинские консультации, </a:t>
            </a:r>
            <a:r>
              <a:rPr lang="ru-RU" sz="2200" dirty="0" err="1" smtClean="0"/>
              <a:t>скриниговые</a:t>
            </a:r>
            <a:r>
              <a:rPr lang="ru-RU" sz="2200" dirty="0" smtClean="0"/>
              <a:t> исследования по раку шейки матки( жидкостная цитология)</a:t>
            </a:r>
          </a:p>
          <a:p>
            <a:r>
              <a:rPr lang="ru-RU" sz="2200" dirty="0" smtClean="0">
                <a:cs typeface="Times New Roman" pitchFamily="18" charset="0"/>
              </a:rPr>
              <a:t>Проведение аудита профилактической составляющей системы оказания медицинской помощи населению региона.</a:t>
            </a:r>
          </a:p>
          <a:p>
            <a:r>
              <a:rPr lang="ru-RU" sz="2200" dirty="0" smtClean="0">
                <a:cs typeface="Times New Roman" pitchFamily="18" charset="0"/>
              </a:rPr>
              <a:t>Усиление административного контроля за качеством  и необходимым объемом медицинских услуг, выполняемых при проведении профилактических мероприятий, а также за полнотой охвата населения.</a:t>
            </a:r>
          </a:p>
          <a:p>
            <a:r>
              <a:rPr lang="ru-RU" sz="2200" dirty="0" smtClean="0">
                <a:cs typeface="Times New Roman" pitchFamily="18" charset="0"/>
              </a:rPr>
              <a:t>Активизация межведомственного взаимодействия по профилактике ЗОЖ.</a:t>
            </a:r>
          </a:p>
          <a:p>
            <a:endParaRPr lang="ru-RU" sz="2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Пути решения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 smtClean="0"/>
              <a:t>Положительное решение вопроса строительства « пристройки»  между корпусами БУЗ ВО Вологодский областной онкологический диспансер( с целью решения вопроса нехватки площадей)</a:t>
            </a:r>
          </a:p>
          <a:p>
            <a:r>
              <a:rPr lang="ru-RU" sz="2600" dirty="0" smtClean="0"/>
              <a:t>Строительство Хосписа  в Вологодской области.</a:t>
            </a:r>
          </a:p>
          <a:p>
            <a:endParaRPr lang="ru-RU" sz="2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Спасибо за внимание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75520" y="188641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структура заболеваемости ведущими формами ЗНО населения Вологодской области в 2017 г. (без кожи), %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000439"/>
              </p:ext>
            </p:extLst>
          </p:nvPr>
        </p:nvGraphicFramePr>
        <p:xfrm>
          <a:off x="2285653" y="103100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5797394"/>
              </p:ext>
            </p:extLst>
          </p:nvPr>
        </p:nvGraphicFramePr>
        <p:xfrm>
          <a:off x="468821" y="382531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6968805"/>
              </p:ext>
            </p:extLst>
          </p:nvPr>
        </p:nvGraphicFramePr>
        <p:xfrm>
          <a:off x="5334683" y="382531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063552" y="6525345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/>
              <a:t>Каприн А.Д., Старинский В.В., Петрова Г.В. 2018</a:t>
            </a:r>
          </a:p>
        </p:txBody>
      </p:sp>
    </p:spTree>
    <p:extLst>
      <p:ext uri="{BB962C8B-B14F-4D97-AF65-F5344CB8AC3E}">
        <p14:creationId xmlns:p14="http://schemas.microsoft.com/office/powerpoint/2010/main" val="31338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4482405"/>
              </p:ext>
            </p:extLst>
          </p:nvPr>
        </p:nvGraphicFramePr>
        <p:xfrm>
          <a:off x="335360" y="260648"/>
          <a:ext cx="11329259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31371" y="6519828"/>
            <a:ext cx="97930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Каприн А.Д., Старинский В.В., Петрова Г.В. 2016, 2017, 2018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87936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5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9525"/>
            <a:ext cx="11906250" cy="954088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rgbClr val="3760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Структура заболеваемости</a:t>
            </a:r>
            <a:b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      по локализациям</a:t>
            </a:r>
            <a:r>
              <a:rPr lang="ru-RU" sz="32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54367" y="500042"/>
            <a:ext cx="5037633" cy="4285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(абсолютные значения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168342" y="4015283"/>
            <a:ext cx="2838461" cy="7000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2017 год</a:t>
            </a:r>
            <a:endParaRPr lang="ru-RU" sz="20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0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9921390"/>
              </p:ext>
            </p:extLst>
          </p:nvPr>
        </p:nvGraphicFramePr>
        <p:xfrm>
          <a:off x="214853" y="1123950"/>
          <a:ext cx="11691397" cy="5553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204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5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71437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Структура смертности по локализациям </a:t>
            </a:r>
            <a:endParaRPr lang="ru-RU" sz="2400" dirty="0" smtClean="0">
              <a:solidFill>
                <a:srgbClr val="002060"/>
              </a:solidFill>
              <a:latin typeface="Palatino Linotype"/>
              <a:ea typeface="+mn-ea"/>
              <a:cs typeface="Arial" pitchFamily="34" charset="0"/>
            </a:endParaRP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1247105"/>
              </p:ext>
            </p:extLst>
          </p:nvPr>
        </p:nvGraphicFramePr>
        <p:xfrm>
          <a:off x="0" y="857231"/>
          <a:ext cx="12858797" cy="6000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549439" y="571480"/>
            <a:ext cx="27222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(абсолютные значения)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157135" y="4986907"/>
            <a:ext cx="18405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2017 год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0332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712" y="357165"/>
            <a:ext cx="5715040" cy="96218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32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Морфологическая Верификация</a:t>
            </a:r>
            <a:endParaRPr lang="ru-RU" sz="32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772086380"/>
              </p:ext>
            </p:extLst>
          </p:nvPr>
        </p:nvGraphicFramePr>
        <p:xfrm>
          <a:off x="242710" y="1285860"/>
          <a:ext cx="11715832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915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905763" cy="785794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Выявление в 1-2 ст.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(%)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2504518"/>
              </p:ext>
            </p:extLst>
          </p:nvPr>
        </p:nvGraphicFramePr>
        <p:xfrm>
          <a:off x="239350" y="685800"/>
          <a:ext cx="11713301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619483" y="785794"/>
            <a:ext cx="3143272" cy="1357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ВО – 54,2 </a:t>
            </a:r>
          </a:p>
          <a:p>
            <a:r>
              <a:rPr lang="ru-RU" sz="24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СЗФО- 53,9</a:t>
            </a:r>
          </a:p>
          <a:p>
            <a:r>
              <a:rPr lang="ru-RU" sz="24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РФ – 55,6</a:t>
            </a:r>
            <a:endParaRPr lang="ru-RU" sz="2400" b="1" dirty="0">
              <a:ln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22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27613271"/>
              </p:ext>
            </p:extLst>
          </p:nvPr>
        </p:nvGraphicFramePr>
        <p:xfrm>
          <a:off x="550987" y="654596"/>
          <a:ext cx="8712968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55841" y="116633"/>
            <a:ext cx="3079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/>
              <a:t>Запущенность (%).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0962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</TotalTime>
  <Words>1141</Words>
  <Application>Microsoft Office PowerPoint</Application>
  <PresentationFormat>Широкоэкранный</PresentationFormat>
  <Paragraphs>185</Paragraphs>
  <Slides>24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3" baseType="lpstr">
      <vt:lpstr>Arial</vt:lpstr>
      <vt:lpstr>Arial Cyr</vt:lpstr>
      <vt:lpstr>Calibri</vt:lpstr>
      <vt:lpstr>Palatino Linotype</vt:lpstr>
      <vt:lpstr>Tahoma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      Структура заболеваемости         по локализациям </vt:lpstr>
      <vt:lpstr>Структура смертности по локализациям </vt:lpstr>
      <vt:lpstr> Морфологическая Верификация</vt:lpstr>
      <vt:lpstr>Выявление в 1-2 ст. (%)</vt:lpstr>
      <vt:lpstr>Презентация PowerPoint</vt:lpstr>
      <vt:lpstr>Запущенность (%)</vt:lpstr>
      <vt:lpstr>Презентация PowerPoint</vt:lpstr>
      <vt:lpstr> Структура онкологической службы  Вологодской области( взрослое население) </vt:lpstr>
      <vt:lpstr>Проблемы </vt:lpstr>
      <vt:lpstr>Презентация PowerPoint</vt:lpstr>
      <vt:lpstr>Проблемы</vt:lpstr>
      <vt:lpstr>Проблемы</vt:lpstr>
      <vt:lpstr>Проблемы</vt:lpstr>
      <vt:lpstr>Проблемы</vt:lpstr>
      <vt:lpstr>Проблема</vt:lpstr>
      <vt:lpstr>Проблема</vt:lpstr>
      <vt:lpstr>Пути решения </vt:lpstr>
      <vt:lpstr>Пути решения </vt:lpstr>
      <vt:lpstr>Пути решения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user1</dc:creator>
  <cp:lastModifiedBy>user1</cp:lastModifiedBy>
  <cp:revision>50</cp:revision>
  <dcterms:created xsi:type="dcterms:W3CDTF">2018-10-19T06:09:02Z</dcterms:created>
  <dcterms:modified xsi:type="dcterms:W3CDTF">2018-12-13T07:28:49Z</dcterms:modified>
</cp:coreProperties>
</file>